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0" r:id="rId1"/>
  </p:sldMasterIdLst>
  <p:sldIdLst>
    <p:sldId id="303" r:id="rId2"/>
    <p:sldId id="257" r:id="rId3"/>
    <p:sldId id="260" r:id="rId4"/>
    <p:sldId id="261" r:id="rId5"/>
    <p:sldId id="258"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96" r:id="rId21"/>
    <p:sldId id="299" r:id="rId22"/>
    <p:sldId id="300"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7" r:id="rId40"/>
    <p:sldId id="298" r:id="rId41"/>
    <p:sldId id="301" r:id="rId42"/>
    <p:sldId id="302"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29" autoAdjust="0"/>
    <p:restoredTop sz="94660"/>
  </p:normalViewPr>
  <p:slideViewPr>
    <p:cSldViewPr>
      <p:cViewPr varScale="1">
        <p:scale>
          <a:sx n="81" d="100"/>
          <a:sy n="81" d="100"/>
        </p:scale>
        <p:origin x="1546"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A23720DD-5B6D-40BF-8493-A6B52D484E6B}" type="datetimeFigureOut">
              <a:rPr lang="tr-TR" smtClean="0"/>
              <a:t>12.02.2024</a:t>
            </a:fld>
            <a:endParaRPr lang="tr-TR"/>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F302176B-0E47-46AC-8F43-DAB4B8A37D06}" type="slidenum">
              <a:rPr lang="tr-TR" smtClean="0"/>
              <a:t>‹#›</a:t>
            </a:fld>
            <a:endParaRPr lang="tr-TR"/>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68533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12.02.2024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26002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12.02.2024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439303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12.02.2024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24563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A23720DD-5B6D-40BF-8493-A6B52D484E6B}" type="datetimeFigureOut">
              <a:rPr lang="tr-TR" smtClean="0"/>
              <a:t>12.02.2024</a:t>
            </a:fld>
            <a:endParaRPr lang="tr-TR"/>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F302176B-0E47-46AC-8F43-DAB4B8A37D06}" type="slidenum">
              <a:rPr lang="tr-TR" smtClean="0"/>
              <a:t>‹#›</a:t>
            </a:fld>
            <a:endParaRPr lang="tr-TR"/>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27072957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12.02.2024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79766907"/>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941832" y="2909102"/>
            <a:ext cx="3611880" cy="299639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975398" y="2909102"/>
            <a:ext cx="3611880" cy="299639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12.02.2024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11250965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12.02.2024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322670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12.02.2024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127442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573789" y="6375679"/>
            <a:ext cx="925016" cy="348462"/>
          </a:xfrm>
        </p:spPr>
        <p:txBody>
          <a:bodyPr/>
          <a:lstStyle/>
          <a:p>
            <a:fld id="{A23720DD-5B6D-40BF-8493-A6B52D484E6B}" type="datetimeFigureOut">
              <a:rPr lang="tr-TR" smtClean="0"/>
              <a:t>12.02.2024</a:t>
            </a:fld>
            <a:endParaRPr lang="tr-TR"/>
          </a:p>
        </p:txBody>
      </p:sp>
      <p:sp>
        <p:nvSpPr>
          <p:cNvPr id="6" name="Footer Placeholder 5"/>
          <p:cNvSpPr>
            <a:spLocks noGrp="1"/>
          </p:cNvSpPr>
          <p:nvPr>
            <p:ph type="ftr" sz="quarter" idx="11"/>
          </p:nvPr>
        </p:nvSpPr>
        <p:spPr>
          <a:xfrm>
            <a:off x="1577716" y="6375679"/>
            <a:ext cx="2611634" cy="345796"/>
          </a:xfrm>
        </p:spPr>
        <p:txBody>
          <a:bodyPr/>
          <a:lstStyle/>
          <a:p>
            <a:endParaRPr lang="tr-TR"/>
          </a:p>
        </p:txBody>
      </p:sp>
      <p:sp>
        <p:nvSpPr>
          <p:cNvPr id="7" name="Slide Number Placeholder 6"/>
          <p:cNvSpPr>
            <a:spLocks noGrp="1"/>
          </p:cNvSpPr>
          <p:nvPr>
            <p:ph type="sldNum" sz="quarter" idx="12"/>
          </p:nvPr>
        </p:nvSpPr>
        <p:spPr>
          <a:xfrm>
            <a:off x="4268261" y="6375679"/>
            <a:ext cx="924342" cy="345796"/>
          </a:xfrm>
        </p:spPr>
        <p:txBody>
          <a:bodyPr/>
          <a:lstStyle/>
          <a:p>
            <a:fld id="{F302176B-0E47-46AC-8F43-DAB4B8A37D06}" type="slidenum">
              <a:rPr lang="tr-TR" smtClean="0"/>
              <a:t>‹#›</a:t>
            </a:fld>
            <a:endParaRPr lang="tr-TR"/>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61047402"/>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574463" y="6375679"/>
            <a:ext cx="924342" cy="348462"/>
          </a:xfrm>
        </p:spPr>
        <p:txBody>
          <a:bodyPr/>
          <a:lstStyle/>
          <a:p>
            <a:fld id="{A23720DD-5B6D-40BF-8493-A6B52D484E6B}" type="datetimeFigureOut">
              <a:rPr lang="tr-TR" smtClean="0"/>
              <a:t>12.02.2024</a:t>
            </a:fld>
            <a:endParaRPr lang="tr-TR"/>
          </a:p>
        </p:txBody>
      </p:sp>
      <p:sp>
        <p:nvSpPr>
          <p:cNvPr id="6" name="Footer Placeholder 5"/>
          <p:cNvSpPr>
            <a:spLocks noGrp="1"/>
          </p:cNvSpPr>
          <p:nvPr>
            <p:ph type="ftr" sz="quarter" idx="11"/>
          </p:nvPr>
        </p:nvSpPr>
        <p:spPr>
          <a:xfrm>
            <a:off x="1577716" y="6375679"/>
            <a:ext cx="2611634" cy="345796"/>
          </a:xfrm>
        </p:spPr>
        <p:txBody>
          <a:bodyPr/>
          <a:lstStyle/>
          <a:p>
            <a:endParaRPr lang="tr-TR"/>
          </a:p>
        </p:txBody>
      </p:sp>
      <p:sp>
        <p:nvSpPr>
          <p:cNvPr id="7" name="Slide Number Placeholder 6"/>
          <p:cNvSpPr>
            <a:spLocks noGrp="1"/>
          </p:cNvSpPr>
          <p:nvPr>
            <p:ph type="sldNum" sz="quarter" idx="12"/>
          </p:nvPr>
        </p:nvSpPr>
        <p:spPr>
          <a:xfrm>
            <a:off x="4256153" y="6375679"/>
            <a:ext cx="947460" cy="345796"/>
          </a:xfrm>
        </p:spPr>
        <p:txBody>
          <a:bodyPr/>
          <a:lstStyle/>
          <a:p>
            <a:fld id="{F302176B-0E47-46AC-8F43-DAB4B8A37D06}" type="slidenum">
              <a:rPr lang="tr-TR" smtClean="0"/>
              <a:t>‹#›</a:t>
            </a:fld>
            <a:endParaRPr lang="tr-TR"/>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82785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A23720DD-5B6D-40BF-8493-A6B52D484E6B}" type="datetimeFigureOut">
              <a:rPr lang="tr-TR" smtClean="0"/>
              <a:t>12.02.2024</a:t>
            </a:fld>
            <a:endParaRPr lang="tr-TR"/>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F302176B-0E47-46AC-8F43-DAB4B8A37D06}" type="slidenum">
              <a:rPr lang="tr-TR" smtClean="0"/>
              <a:t>‹#›</a:t>
            </a:fld>
            <a:endParaRPr lang="tr-TR"/>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2594177106"/>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ec.europa.eu/programmes/erasmus-plus/tools/distance_en.htm"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erasmus.omu.edu.tr/uploads/staff_teaching_invitation.doc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ec.europa.eu/programmes/erasmus-plus/tools/distance_en.htm"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619672" y="2196505"/>
            <a:ext cx="6480720" cy="1371600"/>
          </a:xfrm>
          <a:scene3d>
            <a:camera prst="orthographicFront"/>
            <a:lightRig rig="threePt" dir="t"/>
          </a:scene3d>
          <a:sp3d>
            <a:bevelT w="114300" prst="artDeco"/>
          </a:sp3d>
        </p:spPr>
        <p:txBody>
          <a:bodyPr>
            <a:normAutofit fontScale="92500"/>
          </a:bodyPr>
          <a:lstStyle/>
          <a:p>
            <a:r>
              <a:rPr lang="tr-TR" sz="4000" dirty="0">
                <a:solidFill>
                  <a:schemeClr val="accent1">
                    <a:lumMod val="50000"/>
                  </a:schemeClr>
                </a:solidFill>
              </a:rPr>
              <a:t>KA131 /KA171DERS VERME HAREKETLİLİĞİ</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7661"/>
            <a:ext cx="1833245" cy="372110"/>
          </a:xfrm>
          <a:prstGeom prst="rect">
            <a:avLst/>
          </a:prstGeom>
          <a:ln>
            <a:noFill/>
          </a:ln>
          <a:effectLst>
            <a:outerShdw blurRad="292100" dist="139700" dir="2700000" algn="tl" rotWithShape="0">
              <a:srgbClr val="333333">
                <a:alpha val="65000"/>
              </a:srgbClr>
            </a:outerShdw>
          </a:effectLst>
        </p:spPr>
      </p:pic>
      <p:sp>
        <p:nvSpPr>
          <p:cNvPr id="6" name="Metin kutusu 5"/>
          <p:cNvSpPr txBox="1"/>
          <p:nvPr/>
        </p:nvSpPr>
        <p:spPr>
          <a:xfrm>
            <a:off x="1835695" y="451415"/>
            <a:ext cx="7560840" cy="1323439"/>
          </a:xfrm>
          <a:prstGeom prst="rect">
            <a:avLst/>
          </a:prstGeom>
          <a:noFill/>
        </p:spPr>
        <p:txBody>
          <a:bodyPr wrap="square" rtlCol="0">
            <a:spAutoFit/>
          </a:bodyPr>
          <a:lstStyle/>
          <a:p>
            <a:endParaRPr lang="tr-TR" sz="2000" b="1" dirty="0">
              <a:solidFill>
                <a:schemeClr val="accent5">
                  <a:lumMod val="50000"/>
                </a:schemeClr>
              </a:solidFill>
            </a:endParaRPr>
          </a:p>
          <a:p>
            <a:endParaRPr lang="tr-TR" sz="2000" b="1" dirty="0">
              <a:solidFill>
                <a:schemeClr val="accent5">
                  <a:lumMod val="50000"/>
                </a:schemeClr>
              </a:solidFill>
            </a:endParaRPr>
          </a:p>
          <a:p>
            <a:endParaRPr lang="tr-TR" sz="2000" b="1" dirty="0">
              <a:solidFill>
                <a:schemeClr val="accent5">
                  <a:lumMod val="50000"/>
                </a:schemeClr>
              </a:solidFill>
            </a:endParaRPr>
          </a:p>
          <a:p>
            <a:r>
              <a:rPr lang="tr-TR" sz="2000" b="1" dirty="0">
                <a:solidFill>
                  <a:schemeClr val="accent5">
                    <a:lumMod val="50000"/>
                  </a:schemeClr>
                </a:solidFill>
              </a:rPr>
              <a:t>LOKMAN HEKİM ÜNİVERSİTESİ ERASMUS OFİSİ</a:t>
            </a:r>
          </a:p>
        </p:txBody>
      </p:sp>
      <p:sp>
        <p:nvSpPr>
          <p:cNvPr id="7" name="Başlık 1"/>
          <p:cNvSpPr txBox="1">
            <a:spLocks/>
          </p:cNvSpPr>
          <p:nvPr/>
        </p:nvSpPr>
        <p:spPr>
          <a:xfrm>
            <a:off x="1" y="5301208"/>
            <a:ext cx="9144000" cy="1371600"/>
          </a:xfrm>
          <a:prstGeom prst="rect">
            <a:avLst/>
          </a:prstGeom>
          <a:solidFill>
            <a:schemeClr val="accent1">
              <a:lumMod val="60000"/>
              <a:lumOff val="40000"/>
            </a:schemeClr>
          </a:solidFill>
        </p:spPr>
        <p:txBody>
          <a:bodyPr vert="horz" anchor="b">
            <a:noAutofit/>
          </a:bodyPr>
          <a:lstStyle>
            <a:lvl1pPr algn="l" rtl="0" eaLnBrk="1" latinLnBrk="0" hangingPunct="1">
              <a:spcBef>
                <a:spcPct val="0"/>
              </a:spcBef>
              <a:buNone/>
              <a:defRPr kumimoji="0" sz="3000" b="1" kern="1200" cap="small" baseline="0">
                <a:solidFill>
                  <a:schemeClr val="tx2"/>
                </a:solidFill>
                <a:latin typeface="+mj-lt"/>
                <a:ea typeface="+mj-ea"/>
                <a:cs typeface="+mj-cs"/>
              </a:defRPr>
            </a:lvl1pPr>
          </a:lstStyle>
          <a:p>
            <a:pPr algn="ctr"/>
            <a:endParaRPr lang="tr-TR" sz="2400" dirty="0"/>
          </a:p>
          <a:p>
            <a:pPr algn="ctr"/>
            <a:endParaRPr lang="tr-TR" sz="2400" dirty="0"/>
          </a:p>
          <a:p>
            <a:pPr algn="ctr"/>
            <a:endParaRPr lang="tr-TR" sz="2400" dirty="0"/>
          </a:p>
          <a:p>
            <a:pPr algn="ctr"/>
            <a:endParaRPr lang="tr-TR" sz="2400" dirty="0"/>
          </a:p>
          <a:p>
            <a:pPr algn="ctr"/>
            <a:endParaRPr lang="tr-TR" sz="2400" dirty="0"/>
          </a:p>
          <a:p>
            <a:pPr algn="ctr"/>
            <a:r>
              <a:rPr lang="tr-TR" sz="2400" dirty="0"/>
              <a:t>2024 ERASMUS+ PERSONEL HAREKETLİLİĞİ</a:t>
            </a:r>
            <a:br>
              <a:rPr lang="tr-TR" sz="2400" dirty="0"/>
            </a:br>
            <a:r>
              <a:rPr lang="tr-TR" sz="2400" dirty="0"/>
              <a:t>BİLGİLENDİRME TOPLANTISI</a:t>
            </a:r>
            <a:br>
              <a:rPr lang="tr-TR" sz="2400" dirty="0"/>
            </a:br>
            <a:r>
              <a:rPr lang="tr-TR" sz="2400" dirty="0"/>
              <a:t>12.02.2024</a:t>
            </a:r>
          </a:p>
        </p:txBody>
      </p:sp>
    </p:spTree>
    <p:extLst>
      <p:ext uri="{BB962C8B-B14F-4D97-AF65-F5344CB8AC3E}">
        <p14:creationId xmlns:p14="http://schemas.microsoft.com/office/powerpoint/2010/main" val="1079150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620688"/>
            <a:ext cx="4038285" cy="369332"/>
          </a:xfrm>
          <a:prstGeom prst="rect">
            <a:avLst/>
          </a:prstGeom>
        </p:spPr>
        <p:txBody>
          <a:bodyPr wrap="none">
            <a:spAutoFit/>
          </a:bodyPr>
          <a:lstStyle/>
          <a:p>
            <a:r>
              <a:rPr lang="tr-TR" b="1" dirty="0">
                <a:solidFill>
                  <a:srgbClr val="FF0000"/>
                </a:solidFill>
              </a:rPr>
              <a:t>Hibe Desteği (KA171 ÜLKELER)</a:t>
            </a:r>
            <a:endParaRPr lang="tr-TR" dirty="0">
              <a:solidFill>
                <a:srgbClr val="FF0000"/>
              </a:solidFill>
            </a:endParaRPr>
          </a:p>
        </p:txBody>
      </p:sp>
      <p:graphicFrame>
        <p:nvGraphicFramePr>
          <p:cNvPr id="3" name="Tablo 2"/>
          <p:cNvGraphicFramePr>
            <a:graphicFrameLocks noGrp="1"/>
          </p:cNvGraphicFramePr>
          <p:nvPr>
            <p:extLst>
              <p:ext uri="{D42A27DB-BD31-4B8C-83A1-F6EECF244321}">
                <p14:modId xmlns:p14="http://schemas.microsoft.com/office/powerpoint/2010/main" val="1066931450"/>
              </p:ext>
            </p:extLst>
          </p:nvPr>
        </p:nvGraphicFramePr>
        <p:xfrm>
          <a:off x="971600" y="1628800"/>
          <a:ext cx="7344816" cy="2834640"/>
        </p:xfrm>
        <a:graphic>
          <a:graphicData uri="http://schemas.openxmlformats.org/drawingml/2006/table">
            <a:tbl>
              <a:tblPr firstRow="1" bandRow="1">
                <a:tableStyleId>{5C22544A-7EE6-4342-B048-85BDC9FD1C3A}</a:tableStyleId>
              </a:tblPr>
              <a:tblGrid>
                <a:gridCol w="2448272">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2448272">
                  <a:extLst>
                    <a:ext uri="{9D8B030D-6E8A-4147-A177-3AD203B41FA5}">
                      <a16:colId xmlns:a16="http://schemas.microsoft.com/office/drawing/2014/main" val="20002"/>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baseline="0" dirty="0">
                          <a:solidFill>
                            <a:schemeClr val="tx1"/>
                          </a:solidFill>
                          <a:latin typeface="+mn-lt"/>
                          <a:ea typeface="+mn-ea"/>
                          <a:cs typeface="+mn-cs"/>
                        </a:rPr>
                        <a:t>Gidilebilecek Ülke </a:t>
                      </a:r>
                      <a:r>
                        <a:rPr kumimoji="0" lang="tr-TR" sz="1800" b="0" i="0" u="none" strike="noStrike" kern="1200" baseline="0" dirty="0">
                          <a:solidFill>
                            <a:schemeClr val="tx1"/>
                          </a:solidFill>
                          <a:latin typeface="+mn-lt"/>
                          <a:ea typeface="+mn-ea"/>
                          <a:cs typeface="+mn-cs"/>
                        </a:rPr>
                        <a:t>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baseline="0" dirty="0">
                          <a:solidFill>
                            <a:schemeClr val="tx1"/>
                          </a:solidFill>
                          <a:latin typeface="+mn-lt"/>
                          <a:ea typeface="+mn-ea"/>
                          <a:cs typeface="+mn-cs"/>
                        </a:rPr>
                        <a:t>Ders Verme Hareketliliği Kişi Sayısı </a:t>
                      </a:r>
                      <a:r>
                        <a:rPr kumimoji="0" lang="tr-TR" sz="1800" b="0" i="0" u="none" strike="noStrike" kern="1200" baseline="0" dirty="0">
                          <a:solidFill>
                            <a:schemeClr val="lt1"/>
                          </a:solidFill>
                          <a:latin typeface="+mn-lt"/>
                          <a:ea typeface="+mn-ea"/>
                          <a:cs typeface="+mn-cs"/>
                        </a:rPr>
                        <a:t>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baseline="0" dirty="0">
                          <a:solidFill>
                            <a:schemeClr val="tx1"/>
                          </a:solidFill>
                          <a:latin typeface="+mn-lt"/>
                          <a:ea typeface="+mn-ea"/>
                          <a:cs typeface="+mn-cs"/>
                        </a:rPr>
                        <a:t>Günlük hibe miktarları (€) </a:t>
                      </a:r>
                      <a:r>
                        <a:rPr kumimoji="0" lang="tr-TR" sz="1800" b="0" i="0" u="none" strike="noStrike" kern="1200" baseline="0" dirty="0">
                          <a:solidFill>
                            <a:schemeClr val="lt1"/>
                          </a:solidFill>
                          <a:latin typeface="+mn-lt"/>
                          <a:ea typeface="+mn-ea"/>
                          <a:cs typeface="+mn-cs"/>
                        </a:rPr>
                        <a:t>	</a:t>
                      </a:r>
                    </a:p>
                    <a:p>
                      <a:endParaRPr lang="tr-TR" dirty="0"/>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Bosna Hersek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1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180 € 	</a:t>
                      </a:r>
                    </a:p>
                    <a:p>
                      <a:endParaRPr lang="tr-TR"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Azerbaycan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1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180 € 	</a:t>
                      </a:r>
                    </a:p>
                    <a:p>
                      <a:endParaRPr lang="tr-TR" dirty="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Kosova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2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180 € 	</a:t>
                      </a:r>
                    </a:p>
                    <a:p>
                      <a:endParaRPr lang="tr-T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59149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692696"/>
            <a:ext cx="7272808" cy="3139321"/>
          </a:xfrm>
          <a:prstGeom prst="rect">
            <a:avLst/>
          </a:prstGeom>
        </p:spPr>
        <p:txBody>
          <a:bodyPr wrap="square">
            <a:spAutoFit/>
          </a:bodyPr>
          <a:lstStyle/>
          <a:p>
            <a:r>
              <a:rPr lang="tr-TR" b="1" dirty="0">
                <a:solidFill>
                  <a:srgbClr val="FF0000"/>
                </a:solidFill>
              </a:rPr>
              <a:t>Hibe Hesaplamaları</a:t>
            </a:r>
            <a:endParaRPr lang="tr-TR" dirty="0">
              <a:solidFill>
                <a:srgbClr val="FF0000"/>
              </a:solidFill>
            </a:endParaRPr>
          </a:p>
          <a:p>
            <a:r>
              <a:rPr lang="tr-TR" dirty="0"/>
              <a:t> </a:t>
            </a:r>
          </a:p>
          <a:p>
            <a:r>
              <a:rPr lang="tr-TR" b="1" u="sng" dirty="0">
                <a:solidFill>
                  <a:srgbClr val="FF0000"/>
                </a:solidFill>
              </a:rPr>
              <a:t>Gündelik Hesaplamaları</a:t>
            </a:r>
            <a:endParaRPr lang="tr-TR" dirty="0">
              <a:solidFill>
                <a:srgbClr val="FF0000"/>
              </a:solidFill>
            </a:endParaRPr>
          </a:p>
          <a:p>
            <a:pPr marL="285750" indent="-285750">
              <a:buFont typeface="Wingdings" pitchFamily="2" charset="2"/>
              <a:buChar char="Ø"/>
            </a:pPr>
            <a:r>
              <a:rPr lang="tr-TR" dirty="0"/>
              <a:t>Personelin faaliyet süreleri ve hibeleri, faaliyet başlamadan önce tahminî olarak hesaplanır. Faaliyet sona erdikten sonra gerçekleşen kesin süreler ve hibeler tekrar hesaplanmalıdır.</a:t>
            </a:r>
          </a:p>
          <a:p>
            <a:endParaRPr lang="tr-TR" dirty="0"/>
          </a:p>
          <a:p>
            <a:r>
              <a:rPr lang="tr-TR" b="1" u="sng" dirty="0">
                <a:solidFill>
                  <a:srgbClr val="FF0000"/>
                </a:solidFill>
              </a:rPr>
              <a:t>Seyahat Gideri Hesaplamaları</a:t>
            </a:r>
            <a:endParaRPr lang="tr-TR" dirty="0">
              <a:solidFill>
                <a:srgbClr val="FF0000"/>
              </a:solidFill>
            </a:endParaRPr>
          </a:p>
          <a:p>
            <a:r>
              <a:rPr lang="tr-TR" dirty="0"/>
              <a:t>Personel hareketliliği faaliyetinden faydalanan personeline ödenecek seyahat gideri miktarı “Mesafe Hesaplayıcı” kullanılarak hesap edilir. </a:t>
            </a:r>
          </a:p>
        </p:txBody>
      </p:sp>
    </p:spTree>
    <p:extLst>
      <p:ext uri="{BB962C8B-B14F-4D97-AF65-F5344CB8AC3E}">
        <p14:creationId xmlns:p14="http://schemas.microsoft.com/office/powerpoint/2010/main" val="484334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874386"/>
            <a:ext cx="8424936" cy="2585323"/>
          </a:xfrm>
          <a:prstGeom prst="rect">
            <a:avLst/>
          </a:prstGeom>
        </p:spPr>
        <p:txBody>
          <a:bodyPr wrap="square">
            <a:spAutoFit/>
          </a:bodyPr>
          <a:lstStyle/>
          <a:p>
            <a:r>
              <a:rPr lang="tr-TR" b="1" dirty="0">
                <a:solidFill>
                  <a:srgbClr val="FF0000"/>
                </a:solidFill>
                <a:hlinkClick r:id="rId2"/>
              </a:rPr>
              <a:t>Mesafe Hesaplayıcı: </a:t>
            </a:r>
            <a:r>
              <a:rPr lang="tr-TR" b="1" dirty="0">
                <a:hlinkClick r:id="rId2"/>
              </a:rPr>
              <a:t>http://ec.europa.eu/programmes/erasmus-plus/tools/distance_en.htm</a:t>
            </a:r>
            <a:endParaRPr lang="tr-TR" dirty="0"/>
          </a:p>
          <a:p>
            <a:pPr marL="285750" indent="-285750">
              <a:buFont typeface="Wingdings" pitchFamily="2" charset="2"/>
              <a:buChar char="Ø"/>
            </a:pPr>
            <a:r>
              <a:rPr lang="tr-TR" dirty="0"/>
              <a:t>Mesafe hesaplayıcısı aracılığı ile personelin yerleşik olduğu yerden, faaliyet yerine kadar olan iki nokta arasının km değeri tespit edilmeli ve aşağıdaki tablo kullanılarak seyahat hibesi hesaplanır.  Mesafe hesaplayıcıda çıkan kilometrenin aşağıdaki tablodaki hibe karşılığı gidiş-dönüş rakamı olup, söz konusu miktar ikiyle çarpılmaz. Personelin aktarmalı olarak seyahat etmesi, yukarıda belirtilen mesafe hesaplaması ile varılan mesafeyi etkilemez.</a:t>
            </a:r>
          </a:p>
          <a:p>
            <a:r>
              <a:rPr lang="tr-TR" dirty="0"/>
              <a:t> </a:t>
            </a:r>
          </a:p>
        </p:txBody>
      </p:sp>
      <p:sp>
        <p:nvSpPr>
          <p:cNvPr id="3" name="Dikdörtgen 2"/>
          <p:cNvSpPr/>
          <p:nvPr/>
        </p:nvSpPr>
        <p:spPr>
          <a:xfrm>
            <a:off x="467544" y="433255"/>
            <a:ext cx="3810659" cy="369332"/>
          </a:xfrm>
          <a:prstGeom prst="rect">
            <a:avLst/>
          </a:prstGeom>
        </p:spPr>
        <p:txBody>
          <a:bodyPr wrap="none">
            <a:spAutoFit/>
          </a:bodyPr>
          <a:lstStyle/>
          <a:p>
            <a:r>
              <a:rPr lang="tr-TR" b="1" u="sng" dirty="0">
                <a:solidFill>
                  <a:srgbClr val="FF0000"/>
                </a:solidFill>
              </a:rPr>
              <a:t>Seyahat Gideri Hesaplamaları</a:t>
            </a:r>
            <a:endParaRPr lang="tr-TR" dirty="0">
              <a:solidFill>
                <a:srgbClr val="FF0000"/>
              </a:solidFill>
            </a:endParaRPr>
          </a:p>
        </p:txBody>
      </p:sp>
      <p:graphicFrame>
        <p:nvGraphicFramePr>
          <p:cNvPr id="4" name="Tablo 3"/>
          <p:cNvGraphicFramePr>
            <a:graphicFrameLocks noGrp="1"/>
          </p:cNvGraphicFramePr>
          <p:nvPr>
            <p:extLst>
              <p:ext uri="{D42A27DB-BD31-4B8C-83A1-F6EECF244321}">
                <p14:modId xmlns:p14="http://schemas.microsoft.com/office/powerpoint/2010/main" val="921926980"/>
              </p:ext>
            </p:extLst>
          </p:nvPr>
        </p:nvGraphicFramePr>
        <p:xfrm>
          <a:off x="1415988" y="3501008"/>
          <a:ext cx="6096000" cy="29845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kumimoji="0" lang="tr-TR" b="1" i="0" kern="1200" dirty="0">
                          <a:solidFill>
                            <a:schemeClr val="tx1"/>
                          </a:solidFill>
                          <a:effectLst/>
                          <a:latin typeface="+mn-lt"/>
                          <a:ea typeface="+mn-ea"/>
                          <a:cs typeface="+mn-cs"/>
                        </a:rPr>
                        <a:t>Elde edilen “km” değeri</a:t>
                      </a:r>
                      <a:endParaRPr lang="tr-TR" dirty="0">
                        <a:solidFill>
                          <a:schemeClr val="tx1"/>
                        </a:solidFill>
                      </a:endParaRPr>
                    </a:p>
                  </a:txBody>
                  <a:tcPr/>
                </a:tc>
                <a:tc>
                  <a:txBody>
                    <a:bodyPr/>
                    <a:lstStyle/>
                    <a:p>
                      <a:r>
                        <a:rPr kumimoji="0" lang="tr-TR" b="1" i="0" kern="1200" dirty="0">
                          <a:solidFill>
                            <a:schemeClr val="tx1"/>
                          </a:solidFill>
                          <a:effectLst/>
                          <a:latin typeface="+mn-lt"/>
                          <a:ea typeface="+mn-ea"/>
                          <a:cs typeface="+mn-cs"/>
                        </a:rPr>
                        <a:t>Hibe miktarı (Avro)</a:t>
                      </a:r>
                      <a:endParaRPr lang="tr-TR" dirty="0">
                        <a:solidFill>
                          <a:schemeClr val="tx1"/>
                        </a:solidFill>
                      </a:endParaRPr>
                    </a:p>
                  </a:txBody>
                  <a:tcPr/>
                </a:tc>
                <a:extLst>
                  <a:ext uri="{0D108BD9-81ED-4DB2-BD59-A6C34878D82A}">
                    <a16:rowId xmlns:a16="http://schemas.microsoft.com/office/drawing/2014/main" val="10000"/>
                  </a:ext>
                </a:extLst>
              </a:tr>
              <a:tr h="370840">
                <a:tc>
                  <a:txBody>
                    <a:bodyPr/>
                    <a:lstStyle/>
                    <a:p>
                      <a:pPr algn="just"/>
                      <a:r>
                        <a:rPr lang="tr-TR" sz="1200" dirty="0">
                          <a:effectLst/>
                          <a:latin typeface="Open Sans"/>
                        </a:rPr>
                        <a:t>10 - 99 KM arası</a:t>
                      </a:r>
                    </a:p>
                  </a:txBody>
                  <a:tcPr marL="95250" marR="95250" marT="95250" marB="95250" anchor="ctr"/>
                </a:tc>
                <a:tc>
                  <a:txBody>
                    <a:bodyPr/>
                    <a:lstStyle/>
                    <a:p>
                      <a:pPr algn="just"/>
                      <a:r>
                        <a:rPr lang="tr-TR" sz="1200">
                          <a:effectLst/>
                          <a:latin typeface="Open Sans"/>
                        </a:rPr>
                        <a:t>20</a:t>
                      </a:r>
                    </a:p>
                  </a:txBody>
                  <a:tcPr marL="95250" marR="95250" marT="95250" marB="95250" anchor="ctr"/>
                </a:tc>
                <a:extLst>
                  <a:ext uri="{0D108BD9-81ED-4DB2-BD59-A6C34878D82A}">
                    <a16:rowId xmlns:a16="http://schemas.microsoft.com/office/drawing/2014/main" val="10001"/>
                  </a:ext>
                </a:extLst>
              </a:tr>
              <a:tr h="370840">
                <a:tc>
                  <a:txBody>
                    <a:bodyPr/>
                    <a:lstStyle/>
                    <a:p>
                      <a:pPr algn="just"/>
                      <a:r>
                        <a:rPr lang="tr-TR" sz="1200" dirty="0">
                          <a:effectLst/>
                          <a:latin typeface="Open Sans"/>
                        </a:rPr>
                        <a:t>100 - 499 KM arası</a:t>
                      </a:r>
                    </a:p>
                  </a:txBody>
                  <a:tcPr marL="95250" marR="95250" marT="95250" marB="95250" anchor="ctr"/>
                </a:tc>
                <a:tc>
                  <a:txBody>
                    <a:bodyPr/>
                    <a:lstStyle/>
                    <a:p>
                      <a:pPr algn="just"/>
                      <a:r>
                        <a:rPr lang="tr-TR" sz="1200" dirty="0">
                          <a:effectLst/>
                          <a:latin typeface="Open Sans"/>
                        </a:rPr>
                        <a:t>180</a:t>
                      </a:r>
                    </a:p>
                  </a:txBody>
                  <a:tcPr marL="95250" marR="95250" marT="95250" marB="95250" anchor="ctr"/>
                </a:tc>
                <a:extLst>
                  <a:ext uri="{0D108BD9-81ED-4DB2-BD59-A6C34878D82A}">
                    <a16:rowId xmlns:a16="http://schemas.microsoft.com/office/drawing/2014/main" val="10002"/>
                  </a:ext>
                </a:extLst>
              </a:tr>
              <a:tr h="370840">
                <a:tc>
                  <a:txBody>
                    <a:bodyPr/>
                    <a:lstStyle/>
                    <a:p>
                      <a:pPr algn="just"/>
                      <a:r>
                        <a:rPr lang="tr-TR" sz="1200" dirty="0">
                          <a:effectLst/>
                          <a:latin typeface="Open Sans"/>
                        </a:rPr>
                        <a:t>500 - 1999 KM arası</a:t>
                      </a:r>
                    </a:p>
                  </a:txBody>
                  <a:tcPr marL="95250" marR="95250" marT="95250" marB="95250" anchor="ctr"/>
                </a:tc>
                <a:tc>
                  <a:txBody>
                    <a:bodyPr/>
                    <a:lstStyle/>
                    <a:p>
                      <a:pPr algn="just"/>
                      <a:r>
                        <a:rPr lang="tr-TR" sz="1200" dirty="0">
                          <a:effectLst/>
                          <a:latin typeface="Open Sans"/>
                        </a:rPr>
                        <a:t>275</a:t>
                      </a:r>
                    </a:p>
                  </a:txBody>
                  <a:tcPr marL="95250" marR="95250" marT="95250" marB="95250" anchor="ctr"/>
                </a:tc>
                <a:extLst>
                  <a:ext uri="{0D108BD9-81ED-4DB2-BD59-A6C34878D82A}">
                    <a16:rowId xmlns:a16="http://schemas.microsoft.com/office/drawing/2014/main" val="10003"/>
                  </a:ext>
                </a:extLst>
              </a:tr>
              <a:tr h="370840">
                <a:tc>
                  <a:txBody>
                    <a:bodyPr/>
                    <a:lstStyle/>
                    <a:p>
                      <a:pPr algn="just"/>
                      <a:r>
                        <a:rPr lang="tr-TR" sz="1200" dirty="0">
                          <a:effectLst/>
                          <a:latin typeface="Open Sans"/>
                        </a:rPr>
                        <a:t>2000 - 2999 KM arası</a:t>
                      </a:r>
                    </a:p>
                  </a:txBody>
                  <a:tcPr marL="95250" marR="95250" marT="95250" marB="95250" anchor="ctr"/>
                </a:tc>
                <a:tc>
                  <a:txBody>
                    <a:bodyPr/>
                    <a:lstStyle/>
                    <a:p>
                      <a:pPr algn="just"/>
                      <a:r>
                        <a:rPr lang="tr-TR" sz="1200" dirty="0">
                          <a:effectLst/>
                          <a:latin typeface="Open Sans"/>
                        </a:rPr>
                        <a:t>360</a:t>
                      </a:r>
                    </a:p>
                  </a:txBody>
                  <a:tcPr marL="95250" marR="95250" marT="95250" marB="95250" anchor="ctr"/>
                </a:tc>
                <a:extLst>
                  <a:ext uri="{0D108BD9-81ED-4DB2-BD59-A6C34878D82A}">
                    <a16:rowId xmlns:a16="http://schemas.microsoft.com/office/drawing/2014/main" val="10004"/>
                  </a:ext>
                </a:extLst>
              </a:tr>
              <a:tr h="370840">
                <a:tc>
                  <a:txBody>
                    <a:bodyPr/>
                    <a:lstStyle/>
                    <a:p>
                      <a:pPr algn="just"/>
                      <a:r>
                        <a:rPr lang="tr-TR" sz="1200">
                          <a:effectLst/>
                          <a:latin typeface="Open Sans"/>
                        </a:rPr>
                        <a:t>3000 - 3999 KM arası</a:t>
                      </a:r>
                    </a:p>
                  </a:txBody>
                  <a:tcPr marL="95250" marR="95250" marT="95250" marB="95250" anchor="ctr"/>
                </a:tc>
                <a:tc>
                  <a:txBody>
                    <a:bodyPr/>
                    <a:lstStyle/>
                    <a:p>
                      <a:pPr algn="just"/>
                      <a:r>
                        <a:rPr lang="tr-TR" sz="1200" dirty="0">
                          <a:effectLst/>
                          <a:latin typeface="Open Sans"/>
                        </a:rPr>
                        <a:t>530</a:t>
                      </a:r>
                    </a:p>
                  </a:txBody>
                  <a:tcPr marL="95250" marR="95250" marT="95250" marB="95250" anchor="ctr"/>
                </a:tc>
                <a:extLst>
                  <a:ext uri="{0D108BD9-81ED-4DB2-BD59-A6C34878D82A}">
                    <a16:rowId xmlns:a16="http://schemas.microsoft.com/office/drawing/2014/main" val="10005"/>
                  </a:ext>
                </a:extLst>
              </a:tr>
              <a:tr h="370840">
                <a:tc>
                  <a:txBody>
                    <a:bodyPr/>
                    <a:lstStyle/>
                    <a:p>
                      <a:pPr algn="just"/>
                      <a:r>
                        <a:rPr lang="tr-TR" sz="1200">
                          <a:effectLst/>
                          <a:latin typeface="Open Sans"/>
                        </a:rPr>
                        <a:t>4000 - 7999 KM arası</a:t>
                      </a:r>
                    </a:p>
                  </a:txBody>
                  <a:tcPr marL="95250" marR="95250" marT="95250" marB="95250" anchor="ctr"/>
                </a:tc>
                <a:tc>
                  <a:txBody>
                    <a:bodyPr/>
                    <a:lstStyle/>
                    <a:p>
                      <a:pPr algn="just"/>
                      <a:r>
                        <a:rPr lang="tr-TR" sz="1200" dirty="0">
                          <a:effectLst/>
                          <a:latin typeface="Open Sans"/>
                        </a:rPr>
                        <a:t>820</a:t>
                      </a:r>
                    </a:p>
                  </a:txBody>
                  <a:tcPr marL="95250" marR="95250" marT="95250" marB="95250" anchor="ctr"/>
                </a:tc>
                <a:extLst>
                  <a:ext uri="{0D108BD9-81ED-4DB2-BD59-A6C34878D82A}">
                    <a16:rowId xmlns:a16="http://schemas.microsoft.com/office/drawing/2014/main" val="10006"/>
                  </a:ext>
                </a:extLst>
              </a:tr>
              <a:tr h="370840">
                <a:tc>
                  <a:txBody>
                    <a:bodyPr/>
                    <a:lstStyle/>
                    <a:p>
                      <a:pPr algn="just"/>
                      <a:r>
                        <a:rPr lang="tr-TR" sz="1200">
                          <a:effectLst/>
                          <a:latin typeface="Open Sans"/>
                        </a:rPr>
                        <a:t>8000 KM ve üzeri</a:t>
                      </a:r>
                    </a:p>
                  </a:txBody>
                  <a:tcPr marL="95250" marR="95250" marT="95250" marB="95250" anchor="ctr"/>
                </a:tc>
                <a:tc>
                  <a:txBody>
                    <a:bodyPr/>
                    <a:lstStyle/>
                    <a:p>
                      <a:pPr algn="just"/>
                      <a:r>
                        <a:rPr lang="tr-TR" sz="1200" dirty="0">
                          <a:effectLst/>
                          <a:latin typeface="Open Sans"/>
                        </a:rPr>
                        <a:t>1500</a:t>
                      </a:r>
                    </a:p>
                  </a:txBody>
                  <a:tcPr marL="95250" marR="95250" marT="95250" marB="9525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126901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1430" y="476672"/>
            <a:ext cx="3810659" cy="369332"/>
          </a:xfrm>
          <a:prstGeom prst="rect">
            <a:avLst/>
          </a:prstGeom>
        </p:spPr>
        <p:txBody>
          <a:bodyPr wrap="none">
            <a:spAutoFit/>
          </a:bodyPr>
          <a:lstStyle/>
          <a:p>
            <a:r>
              <a:rPr lang="tr-TR" b="1" u="sng" dirty="0">
                <a:solidFill>
                  <a:srgbClr val="FF0000"/>
                </a:solidFill>
              </a:rPr>
              <a:t>Seyahat Gideri Hesaplamaları</a:t>
            </a:r>
            <a:endParaRPr lang="tr-TR" dirty="0">
              <a:solidFill>
                <a:srgbClr val="FF0000"/>
              </a:solidFill>
            </a:endParaRPr>
          </a:p>
        </p:txBody>
      </p:sp>
      <p:sp>
        <p:nvSpPr>
          <p:cNvPr id="3" name="Dikdörtgen 2"/>
          <p:cNvSpPr/>
          <p:nvPr/>
        </p:nvSpPr>
        <p:spPr>
          <a:xfrm>
            <a:off x="731430" y="1268760"/>
            <a:ext cx="7873018" cy="4247317"/>
          </a:xfrm>
          <a:prstGeom prst="rect">
            <a:avLst/>
          </a:prstGeom>
        </p:spPr>
        <p:txBody>
          <a:bodyPr wrap="square">
            <a:spAutoFit/>
          </a:bodyPr>
          <a:lstStyle/>
          <a:p>
            <a:pPr marL="285750" indent="-285750">
              <a:buFont typeface="Wingdings" pitchFamily="2" charset="2"/>
              <a:buChar char="Ø"/>
            </a:pPr>
            <a:r>
              <a:rPr lang="tr-TR" dirty="0"/>
              <a:t>Seyahatin başlangıç noktasının gönderen kuruluşun bulunduğu, faaliyetin gerçekleştirildiği yerin de ev sahibi kuruluşun bulunduğu yer olduğu varsayılır. </a:t>
            </a:r>
          </a:p>
          <a:p>
            <a:endParaRPr lang="tr-TR" dirty="0"/>
          </a:p>
          <a:p>
            <a:pPr marL="285750" indent="-285750">
              <a:buFont typeface="Wingdings" pitchFamily="2" charset="2"/>
              <a:buChar char="Ø"/>
            </a:pPr>
            <a:r>
              <a:rPr lang="tr-TR" dirty="0"/>
              <a:t>Seyahat başlangıç noktasının gönderen kurumun bulunduğu şehirden farklı bir şehir olması ya da faaliyetin ev sahibi kurumun yerleşik olduğu şehirden başka bir şehirde gerçekleşiyor olması halinde, değişiklik seyahatin farklı bir mesafe bandına girmesine yol açıyorsa, seyahat faturaları istenir ve gerçekleşen mesafe bandına göre hibe verilir. </a:t>
            </a:r>
          </a:p>
          <a:p>
            <a:endParaRPr lang="tr-TR" dirty="0"/>
          </a:p>
          <a:p>
            <a:pPr marL="285750" indent="-285750">
              <a:buFont typeface="Wingdings" pitchFamily="2" charset="2"/>
              <a:buChar char="Ø"/>
            </a:pPr>
            <a:r>
              <a:rPr lang="tr-TR" dirty="0"/>
              <a:t>Farklı bir başlangıç noktası ya da faaliyet yerinin rapor edilmesi halinde bu farklılığın sebebi raporda belirtilir, olası denetimlerde sunulmak üzere seyahat başlangıç ve bitiş noktalarını gösteren belgeler ve faturalar personel dosyasında muhafaza edilir.</a:t>
            </a:r>
          </a:p>
        </p:txBody>
      </p:sp>
    </p:spTree>
    <p:extLst>
      <p:ext uri="{BB962C8B-B14F-4D97-AF65-F5344CB8AC3E}">
        <p14:creationId xmlns:p14="http://schemas.microsoft.com/office/powerpoint/2010/main" val="234912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4616" y="764704"/>
            <a:ext cx="7925816" cy="2308324"/>
          </a:xfrm>
          <a:prstGeom prst="rect">
            <a:avLst/>
          </a:prstGeom>
        </p:spPr>
        <p:txBody>
          <a:bodyPr wrap="square">
            <a:spAutoFit/>
          </a:bodyPr>
          <a:lstStyle/>
          <a:p>
            <a:r>
              <a:rPr lang="tr-TR" b="1" dirty="0">
                <a:solidFill>
                  <a:srgbClr val="FF0000"/>
                </a:solidFill>
              </a:rPr>
              <a:t>Personele Yapılacak Ödeme</a:t>
            </a:r>
            <a:endParaRPr lang="tr-TR" dirty="0">
              <a:solidFill>
                <a:srgbClr val="FF0000"/>
              </a:solidFill>
            </a:endParaRPr>
          </a:p>
          <a:p>
            <a:pPr marL="285750" indent="-285750">
              <a:buFont typeface="Wingdings" pitchFamily="2" charset="2"/>
              <a:buChar char="Ø"/>
            </a:pPr>
            <a:r>
              <a:rPr lang="tr-TR" dirty="0"/>
              <a:t>Üniversitemiz , yararlanıcıya faaliyet dönemi başlamadan veya yurtdışına çıkmadan önce ödeme yapar.</a:t>
            </a:r>
          </a:p>
          <a:p>
            <a:pPr marL="285750" indent="-285750">
              <a:buFont typeface="Wingdings" pitchFamily="2" charset="2"/>
              <a:buChar char="Ø"/>
            </a:pPr>
            <a:r>
              <a:rPr lang="tr-TR" dirty="0"/>
              <a:t>Hibe ödemeleri vergi kesintilerine tabi tutulmaksızın, Avro olarak yapılır.</a:t>
            </a:r>
          </a:p>
          <a:p>
            <a:pPr marL="285750" indent="-285750">
              <a:buFont typeface="Wingdings" pitchFamily="2" charset="2"/>
              <a:buChar char="Ø"/>
            </a:pPr>
            <a:r>
              <a:rPr lang="tr-TR" dirty="0"/>
              <a:t>Faaliyetin gerçekleşmediği durumlarda yararlanıcıya herhangi bir hibe ödemesi yapılmaz.</a:t>
            </a:r>
          </a:p>
          <a:p>
            <a:r>
              <a:rPr lang="tr-TR" dirty="0"/>
              <a:t> </a:t>
            </a:r>
          </a:p>
        </p:txBody>
      </p:sp>
      <p:sp>
        <p:nvSpPr>
          <p:cNvPr id="3" name="Dikdörtgen 2"/>
          <p:cNvSpPr/>
          <p:nvPr/>
        </p:nvSpPr>
        <p:spPr>
          <a:xfrm>
            <a:off x="683568" y="2780928"/>
            <a:ext cx="7704856" cy="2308324"/>
          </a:xfrm>
          <a:prstGeom prst="rect">
            <a:avLst/>
          </a:prstGeom>
        </p:spPr>
        <p:txBody>
          <a:bodyPr wrap="square">
            <a:spAutoFit/>
          </a:bodyPr>
          <a:lstStyle/>
          <a:p>
            <a:r>
              <a:rPr lang="tr-TR" b="1" dirty="0">
                <a:solidFill>
                  <a:srgbClr val="FF0000"/>
                </a:solidFill>
              </a:rPr>
              <a:t>Ödemede Kesinti Yapılması</a:t>
            </a:r>
            <a:endParaRPr lang="tr-TR" dirty="0">
              <a:solidFill>
                <a:srgbClr val="FF0000"/>
              </a:solidFill>
            </a:endParaRPr>
          </a:p>
          <a:p>
            <a:pPr marL="285750" indent="-285750">
              <a:buFont typeface="Wingdings" pitchFamily="2" charset="2"/>
              <a:buChar char="Ø"/>
            </a:pPr>
            <a:r>
              <a:rPr lang="tr-TR" dirty="0"/>
              <a:t>Hareketliliğe katılımı kanıtlayan belgelerin teslim edilmemesi durumunda (katılım sertifikası) hareketlilik geçersiz sayılır ve personele hibe ödenmez, başlangıçta ödenen hibe tahsil edilir. </a:t>
            </a:r>
          </a:p>
          <a:p>
            <a:pPr marL="285750" indent="-285750">
              <a:buFont typeface="Wingdings" pitchFamily="2" charset="2"/>
              <a:buChar char="Ø"/>
            </a:pPr>
            <a:r>
              <a:rPr lang="tr-TR" dirty="0"/>
              <a:t>Hareketlilik sonrası AB </a:t>
            </a:r>
            <a:r>
              <a:rPr lang="tr-TR" dirty="0" err="1"/>
              <a:t>surveyi</a:t>
            </a:r>
            <a:r>
              <a:rPr lang="tr-TR" dirty="0"/>
              <a:t> doldurulmadığı takdirde sözleşmeden kesinti yapılacaktır. Hibenin kalan kısmının alınması için sertifikanın ve AB </a:t>
            </a:r>
            <a:r>
              <a:rPr lang="tr-TR" dirty="0" err="1"/>
              <a:t>surveyinin</a:t>
            </a:r>
            <a:r>
              <a:rPr lang="tr-TR" dirty="0"/>
              <a:t> tamamlanmış olması zorunludur.</a:t>
            </a:r>
          </a:p>
          <a:p>
            <a:r>
              <a:rPr lang="tr-TR" dirty="0"/>
              <a:t> </a:t>
            </a:r>
          </a:p>
        </p:txBody>
      </p:sp>
    </p:spTree>
    <p:extLst>
      <p:ext uri="{BB962C8B-B14F-4D97-AF65-F5344CB8AC3E}">
        <p14:creationId xmlns:p14="http://schemas.microsoft.com/office/powerpoint/2010/main" val="960819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73622" y="1340768"/>
            <a:ext cx="8136904" cy="3970318"/>
          </a:xfrm>
          <a:prstGeom prst="rect">
            <a:avLst/>
          </a:prstGeom>
        </p:spPr>
        <p:txBody>
          <a:bodyPr wrap="square">
            <a:spAutoFit/>
          </a:bodyPr>
          <a:lstStyle/>
          <a:p>
            <a:r>
              <a:rPr lang="tr-TR" b="1" dirty="0">
                <a:solidFill>
                  <a:srgbClr val="FF0000"/>
                </a:solidFill>
              </a:rPr>
              <a:t>Planlanan Faaliyet Dönemi Tamamlanmadan Dönülmesi</a:t>
            </a:r>
          </a:p>
          <a:p>
            <a:endParaRPr lang="tr-TR" dirty="0">
              <a:solidFill>
                <a:srgbClr val="FF0000"/>
              </a:solidFill>
            </a:endParaRPr>
          </a:p>
          <a:p>
            <a:pPr marL="285750" indent="-285750">
              <a:buFont typeface="Wingdings" pitchFamily="2" charset="2"/>
              <a:buChar char="Ø"/>
            </a:pPr>
            <a:r>
              <a:rPr lang="tr-TR" dirty="0"/>
              <a:t>Avrupa Komisyonu tarafından ilan edilen Genel Teklif </a:t>
            </a:r>
            <a:r>
              <a:rPr lang="tr-TR" dirty="0" err="1"/>
              <a:t>Çağrısı’nda</a:t>
            </a:r>
            <a:r>
              <a:rPr lang="tr-TR" dirty="0"/>
              <a:t> belirtildiği üzere, personel hareketliliği faaliyetleri asgari 2 gün sürer. Hareketlilik süresinin asgari sürenin altında olması durumunda söz konusu hareketlilik için hibe ödemesi yapılmaz. </a:t>
            </a:r>
          </a:p>
          <a:p>
            <a:r>
              <a:rPr lang="tr-TR" dirty="0"/>
              <a:t> </a:t>
            </a:r>
          </a:p>
          <a:p>
            <a:pPr marL="285750" indent="-285750">
              <a:buFont typeface="Wingdings" pitchFamily="2" charset="2"/>
              <a:buChar char="Ø"/>
            </a:pPr>
            <a:r>
              <a:rPr lang="tr-TR" dirty="0"/>
              <a:t>Personelin, mücbir sebeplerle18 (zorunluluk sebepleri, ailevi sebepler, sağlık sebepleri, doğal afet gibi) planlanan hareketlilik faaliyeti döneminden erken dönmesi durumunda, personelin yurtdışında kaldığı süre karşılığı gündelik hibesi ile mesafe hesaplayıcıya göre miktarı personele verilir. Kalınan süre karşılığı için hesaplanan hibeden fazla ödeme yapılmışsa, fazla miktarın iadesi istenir.</a:t>
            </a:r>
          </a:p>
          <a:p>
            <a:r>
              <a:rPr lang="tr-TR" dirty="0"/>
              <a:t> </a:t>
            </a:r>
          </a:p>
        </p:txBody>
      </p:sp>
    </p:spTree>
    <p:extLst>
      <p:ext uri="{BB962C8B-B14F-4D97-AF65-F5344CB8AC3E}">
        <p14:creationId xmlns:p14="http://schemas.microsoft.com/office/powerpoint/2010/main" val="3161254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9592" y="620688"/>
            <a:ext cx="7632848" cy="369332"/>
          </a:xfrm>
          <a:prstGeom prst="rect">
            <a:avLst/>
          </a:prstGeom>
        </p:spPr>
        <p:txBody>
          <a:bodyPr wrap="square">
            <a:spAutoFit/>
          </a:bodyPr>
          <a:lstStyle/>
          <a:p>
            <a:r>
              <a:rPr lang="tr-TR" b="1" dirty="0">
                <a:solidFill>
                  <a:srgbClr val="FF0000"/>
                </a:solidFill>
              </a:rPr>
              <a:t>Planlanan Faaliyet Dönemi Tamamlanmadan Dönülmesi</a:t>
            </a:r>
          </a:p>
        </p:txBody>
      </p:sp>
      <p:sp>
        <p:nvSpPr>
          <p:cNvPr id="3" name="Dikdörtgen 2"/>
          <p:cNvSpPr/>
          <p:nvPr/>
        </p:nvSpPr>
        <p:spPr>
          <a:xfrm>
            <a:off x="899592" y="1412776"/>
            <a:ext cx="7416824" cy="3693319"/>
          </a:xfrm>
          <a:prstGeom prst="rect">
            <a:avLst/>
          </a:prstGeom>
        </p:spPr>
        <p:txBody>
          <a:bodyPr wrap="square">
            <a:spAutoFit/>
          </a:bodyPr>
          <a:lstStyle/>
          <a:p>
            <a:pPr marL="285750" indent="-285750">
              <a:buFont typeface="Wingdings" pitchFamily="2" charset="2"/>
              <a:buChar char="Ø"/>
            </a:pPr>
            <a:r>
              <a:rPr lang="tr-TR" dirty="0"/>
              <a:t>Asgari faaliyet süresinden daha uzun süre kalan bir personelin şahsî bir mücbir sebepten dolayı geri dönmek zorunda kalması halinde, personele tamamlayamadığı faaliyetini telafi etmek üzere tekrar gitme imkânı tanınmaz.</a:t>
            </a:r>
          </a:p>
          <a:p>
            <a:endParaRPr lang="tr-TR" dirty="0"/>
          </a:p>
          <a:p>
            <a:pPr marL="285750" indent="-285750">
              <a:buFont typeface="Wingdings" pitchFamily="2" charset="2"/>
              <a:buChar char="Ø"/>
            </a:pPr>
            <a:endParaRPr lang="tr-TR" dirty="0"/>
          </a:p>
          <a:p>
            <a:pPr marL="285750" indent="-285750">
              <a:buFont typeface="Wingdings" pitchFamily="2" charset="2"/>
              <a:buChar char="Ø"/>
            </a:pPr>
            <a:r>
              <a:rPr lang="tr-TR" dirty="0"/>
              <a:t>Genele etki eden mücbir sebeplerden (gidilen bölgede doğal afet olması, grev yapılması vb.) dolayı öngörülen faaliyet süresini tamamlayamadan dönen personelin durumları hakkında, Ulusal Ajans ve Avrupa Komisyonu her bir örnek olayı ayrı ayrı inceleyerek, örneğin faaliyetin kabul edilmesi veya tekrar edilmesine imkân tanınmasına yönelik toplu olarak uygulanacak karara varır.</a:t>
            </a:r>
          </a:p>
        </p:txBody>
      </p:sp>
    </p:spTree>
    <p:extLst>
      <p:ext uri="{BB962C8B-B14F-4D97-AF65-F5344CB8AC3E}">
        <p14:creationId xmlns:p14="http://schemas.microsoft.com/office/powerpoint/2010/main" val="806992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0992" y="297623"/>
            <a:ext cx="9073008" cy="369332"/>
          </a:xfrm>
          <a:prstGeom prst="rect">
            <a:avLst/>
          </a:prstGeom>
        </p:spPr>
        <p:txBody>
          <a:bodyPr wrap="square">
            <a:spAutoFit/>
          </a:bodyPr>
          <a:lstStyle/>
          <a:p>
            <a:r>
              <a:rPr lang="tr-TR" b="1" dirty="0">
                <a:solidFill>
                  <a:srgbClr val="FF0000"/>
                </a:solidFill>
              </a:rPr>
              <a:t>Personel Ders Verme Hareketliliği için Düzenlenmesi Gereken Belgeler</a:t>
            </a:r>
            <a:endParaRPr lang="tr-TR" dirty="0">
              <a:solidFill>
                <a:srgbClr val="FF0000"/>
              </a:solidFill>
            </a:endParaRPr>
          </a:p>
        </p:txBody>
      </p:sp>
      <p:sp>
        <p:nvSpPr>
          <p:cNvPr id="3" name="Dikdörtgen 2"/>
          <p:cNvSpPr/>
          <p:nvPr/>
        </p:nvSpPr>
        <p:spPr>
          <a:xfrm>
            <a:off x="611560" y="712086"/>
            <a:ext cx="7776864" cy="2862322"/>
          </a:xfrm>
          <a:prstGeom prst="rect">
            <a:avLst/>
          </a:prstGeom>
        </p:spPr>
        <p:txBody>
          <a:bodyPr wrap="square">
            <a:spAutoFit/>
          </a:bodyPr>
          <a:lstStyle/>
          <a:p>
            <a:endParaRPr lang="tr-TR" dirty="0"/>
          </a:p>
          <a:p>
            <a:endParaRPr lang="tr-TR" dirty="0"/>
          </a:p>
          <a:p>
            <a:r>
              <a:rPr lang="tr-TR" dirty="0"/>
              <a:t>Personel hareketliliği dosyalarında aşağıdaki belgelerin bulunması zorunludur:</a:t>
            </a:r>
          </a:p>
          <a:p>
            <a:endParaRPr lang="tr-TR" b="1" dirty="0"/>
          </a:p>
          <a:p>
            <a:endParaRPr lang="tr-TR" b="1" dirty="0"/>
          </a:p>
          <a:p>
            <a:r>
              <a:rPr lang="tr-TR" b="1" dirty="0"/>
              <a:t>1</a:t>
            </a:r>
            <a:r>
              <a:rPr lang="tr-TR" dirty="0"/>
              <a:t>- Davet mektubu ( </a:t>
            </a:r>
            <a:r>
              <a:rPr lang="tr-TR" b="1" dirty="0" err="1">
                <a:hlinkClick r:id="rId2"/>
              </a:rPr>
              <a:t>Staff</a:t>
            </a:r>
            <a:r>
              <a:rPr lang="tr-TR" b="1" dirty="0">
                <a:hlinkClick r:id="rId2"/>
              </a:rPr>
              <a:t>  </a:t>
            </a:r>
            <a:r>
              <a:rPr lang="tr-TR" b="1" dirty="0" err="1">
                <a:hlinkClick r:id="rId2"/>
              </a:rPr>
              <a:t>Teaching</a:t>
            </a:r>
            <a:r>
              <a:rPr lang="tr-TR" b="1" dirty="0">
                <a:hlinkClick r:id="rId2"/>
              </a:rPr>
              <a:t> </a:t>
            </a:r>
            <a:r>
              <a:rPr lang="tr-TR" b="1" dirty="0" err="1">
                <a:hlinkClick r:id="rId2"/>
              </a:rPr>
              <a:t>Invitation</a:t>
            </a:r>
            <a:r>
              <a:rPr lang="tr-TR" dirty="0"/>
              <a:t> ),</a:t>
            </a:r>
          </a:p>
          <a:p>
            <a:r>
              <a:rPr lang="tr-TR" b="1" dirty="0"/>
              <a:t>2-</a:t>
            </a:r>
            <a:r>
              <a:rPr lang="tr-TR" dirty="0"/>
              <a:t> Personel ile yükseköğretim kurumu arasında imzalanan personel hareketliliği anlaşması:</a:t>
            </a:r>
          </a:p>
          <a:p>
            <a:endParaRPr lang="tr-TR" b="1" u="sng" dirty="0"/>
          </a:p>
          <a:p>
            <a:r>
              <a:rPr lang="tr-TR" b="1" i="1" u="sng" dirty="0"/>
              <a:t>Örnek : Ders verme faaliyeti için personel hareketliliği anlaşması </a:t>
            </a:r>
          </a:p>
        </p:txBody>
      </p:sp>
    </p:spTree>
    <p:extLst>
      <p:ext uri="{BB962C8B-B14F-4D97-AF65-F5344CB8AC3E}">
        <p14:creationId xmlns:p14="http://schemas.microsoft.com/office/powerpoint/2010/main" val="3400882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260648"/>
            <a:ext cx="9217024" cy="369332"/>
          </a:xfrm>
          <a:prstGeom prst="rect">
            <a:avLst/>
          </a:prstGeom>
        </p:spPr>
        <p:txBody>
          <a:bodyPr wrap="square">
            <a:spAutoFit/>
          </a:bodyPr>
          <a:lstStyle/>
          <a:p>
            <a:r>
              <a:rPr lang="tr-TR" b="1" dirty="0">
                <a:solidFill>
                  <a:srgbClr val="FF0000"/>
                </a:solidFill>
              </a:rPr>
              <a:t>Personel Ders Verme Hareketliliği için Düzenlenmesi Gereken Belgeler</a:t>
            </a:r>
            <a:endParaRPr lang="tr-TR" dirty="0">
              <a:solidFill>
                <a:srgbClr val="FF0000"/>
              </a:solidFill>
            </a:endParaRPr>
          </a:p>
        </p:txBody>
      </p:sp>
      <p:sp>
        <p:nvSpPr>
          <p:cNvPr id="3" name="Dikdörtgen 2"/>
          <p:cNvSpPr/>
          <p:nvPr/>
        </p:nvSpPr>
        <p:spPr>
          <a:xfrm>
            <a:off x="179512" y="682601"/>
            <a:ext cx="8496944" cy="3416320"/>
          </a:xfrm>
          <a:prstGeom prst="rect">
            <a:avLst/>
          </a:prstGeom>
        </p:spPr>
        <p:txBody>
          <a:bodyPr wrap="square">
            <a:spAutoFit/>
          </a:bodyPr>
          <a:lstStyle/>
          <a:p>
            <a:r>
              <a:rPr lang="tr-TR" b="1" dirty="0"/>
              <a:t>3- </a:t>
            </a:r>
            <a:r>
              <a:rPr lang="tr-TR" dirty="0"/>
              <a:t> </a:t>
            </a:r>
          </a:p>
          <a:p>
            <a:endParaRPr lang="tr-TR" dirty="0"/>
          </a:p>
          <a:p>
            <a:endParaRPr lang="tr-TR" dirty="0"/>
          </a:p>
          <a:p>
            <a:endParaRPr lang="tr-TR" dirty="0"/>
          </a:p>
          <a:p>
            <a:endParaRPr lang="tr-TR" dirty="0"/>
          </a:p>
          <a:p>
            <a:r>
              <a:rPr lang="tr-TR" dirty="0"/>
              <a:t>«»»»»»«Personel ile yükseköğretim kurumu arasında imzalanan hibe sözleşmesi:</a:t>
            </a:r>
          </a:p>
          <a:p>
            <a:r>
              <a:rPr lang="tr-TR" b="1" dirty="0"/>
              <a:t>- </a:t>
            </a:r>
            <a:r>
              <a:rPr lang="tr-TR" dirty="0"/>
              <a:t>Katılım sertifikası,</a:t>
            </a:r>
          </a:p>
          <a:p>
            <a:r>
              <a:rPr lang="tr-TR" b="1" dirty="0"/>
              <a:t>5-</a:t>
            </a:r>
            <a:r>
              <a:rPr lang="tr-TR" dirty="0"/>
              <a:t> Seyahat edilen tarihleri gösteren belgeler (uçuş kartları, pasaport giriş-çıkışları gibi)</a:t>
            </a:r>
          </a:p>
          <a:p>
            <a:r>
              <a:rPr lang="tr-TR" b="1" dirty="0"/>
              <a:t>6- </a:t>
            </a:r>
            <a:r>
              <a:rPr lang="tr-TR" dirty="0"/>
              <a:t>Personel Anketi: Hareketlilik Aracı kullanılarak ders verme hareketliliğinden faydalanan personelin çevrimiçi AB anketini (EU </a:t>
            </a:r>
            <a:r>
              <a:rPr lang="tr-TR" dirty="0" err="1"/>
              <a:t>Survey</a:t>
            </a:r>
            <a:r>
              <a:rPr lang="tr-TR" dirty="0"/>
              <a:t>) doldurmaları istenir. </a:t>
            </a:r>
          </a:p>
          <a:p>
            <a:r>
              <a:rPr lang="tr-TR" dirty="0"/>
              <a:t>Özel durumlara ilişkin açıklayıcı ve kanıtlayıcı belgeler (hibede kesinti yapılması, mücbir sebeple erken dönülmesi vb. durumların gerekçelerini gösteren belgeler)</a:t>
            </a:r>
          </a:p>
        </p:txBody>
      </p:sp>
    </p:spTree>
    <p:extLst>
      <p:ext uri="{BB962C8B-B14F-4D97-AF65-F5344CB8AC3E}">
        <p14:creationId xmlns:p14="http://schemas.microsoft.com/office/powerpoint/2010/main" val="1258860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476671"/>
            <a:ext cx="8783960" cy="5355312"/>
          </a:xfrm>
          <a:prstGeom prst="rect">
            <a:avLst/>
          </a:prstGeom>
        </p:spPr>
        <p:txBody>
          <a:bodyPr wrap="square">
            <a:spAutoFit/>
          </a:bodyPr>
          <a:lstStyle/>
          <a:p>
            <a:r>
              <a:rPr lang="tr-TR" b="1" dirty="0">
                <a:solidFill>
                  <a:srgbClr val="FF0000"/>
                </a:solidFill>
              </a:rPr>
              <a:t>ÖNEMLİ NOTLAR</a:t>
            </a:r>
          </a:p>
          <a:p>
            <a:endParaRPr lang="tr-TR" b="1" dirty="0">
              <a:solidFill>
                <a:srgbClr val="FF0000"/>
              </a:solidFill>
            </a:endParaRPr>
          </a:p>
          <a:p>
            <a:endParaRPr lang="tr-TR" b="1" dirty="0"/>
          </a:p>
          <a:p>
            <a:pPr marL="285750" indent="-285750">
              <a:buFont typeface="Wingdings" pitchFamily="2" charset="2"/>
              <a:buChar char="Ø"/>
            </a:pPr>
            <a:r>
              <a:rPr lang="tr-TR" b="1" dirty="0"/>
              <a:t>Hareketlilik faaliyetlerinin planlanan zamanda gerçekleşebilmesi için  ilgili belgelerin hazırlığının son ana bırakılmaması gerekmektedir. (Hareketlilikten en az 15 gün önce tamamlanmış olması)</a:t>
            </a:r>
          </a:p>
          <a:p>
            <a:pPr marL="285750" indent="-285750">
              <a:buFont typeface="Wingdings" pitchFamily="2" charset="2"/>
              <a:buChar char="Ø"/>
            </a:pPr>
            <a:endParaRPr lang="tr-TR" b="1" dirty="0"/>
          </a:p>
          <a:p>
            <a:pPr marL="285750" indent="-285750">
              <a:buFont typeface="Wingdings" pitchFamily="2" charset="2"/>
              <a:buChar char="Ø"/>
            </a:pPr>
            <a:endParaRPr lang="tr-TR" b="1" dirty="0"/>
          </a:p>
          <a:p>
            <a:pPr marL="285750" indent="-285750">
              <a:buFont typeface="Wingdings" pitchFamily="2" charset="2"/>
              <a:buChar char="Ø"/>
            </a:pPr>
            <a:endParaRPr lang="tr-TR" b="1" dirty="0"/>
          </a:p>
          <a:p>
            <a:pPr marL="285750" indent="-285750">
              <a:buFont typeface="Wingdings" pitchFamily="2" charset="2"/>
              <a:buChar char="Ø"/>
            </a:pPr>
            <a:endParaRPr lang="tr-TR" b="1" dirty="0"/>
          </a:p>
          <a:p>
            <a:pPr marL="285750" indent="-285750">
              <a:buFont typeface="Wingdings" pitchFamily="2" charset="2"/>
              <a:buChar char="Ø"/>
            </a:pPr>
            <a:endParaRPr lang="tr-TR" b="1" dirty="0"/>
          </a:p>
          <a:p>
            <a:pPr marL="285750" indent="-285750">
              <a:buFont typeface="Wingdings" pitchFamily="2" charset="2"/>
              <a:buChar char="Ø"/>
            </a:pPr>
            <a:endParaRPr lang="tr-TR" b="1" dirty="0"/>
          </a:p>
          <a:p>
            <a:pPr marL="285750" indent="-285750">
              <a:buFont typeface="Wingdings" pitchFamily="2" charset="2"/>
              <a:buChar char="Ø"/>
            </a:pPr>
            <a:r>
              <a:rPr lang="tr-TR" b="1" dirty="0">
                <a:solidFill>
                  <a:srgbClr val="FF0000"/>
                </a:solidFill>
              </a:rPr>
              <a:t>KA171 ve KA131 </a:t>
            </a:r>
            <a:r>
              <a:rPr lang="tr-TR" b="1" dirty="0"/>
              <a:t>Personel Ders Verme Hareketliliği için hareketlilik tarihlerini kapsayan «Seyahat Sağlık Sigortası» zorunludur. Sigortayı satın almadan önce uygunluğu konusunda ofisimize danışınız. </a:t>
            </a:r>
          </a:p>
          <a:p>
            <a:pPr marL="285750" indent="-285750">
              <a:buFont typeface="Wingdings" pitchFamily="2" charset="2"/>
              <a:buChar char="Ø"/>
            </a:pPr>
            <a:endParaRPr lang="tr-TR" b="1" dirty="0"/>
          </a:p>
          <a:p>
            <a:endParaRPr lang="tr-TR" b="1" dirty="0">
              <a:solidFill>
                <a:srgbClr val="FF0000"/>
              </a:solidFill>
            </a:endParaRPr>
          </a:p>
          <a:p>
            <a:pPr marL="285750" indent="-285750">
              <a:buFont typeface="Wingdings" pitchFamily="2" charset="2"/>
              <a:buChar char="v"/>
            </a:pPr>
            <a:endParaRPr lang="tr-TR" b="1" dirty="0">
              <a:solidFill>
                <a:srgbClr val="FF0000"/>
              </a:solidFill>
            </a:endParaRPr>
          </a:p>
        </p:txBody>
      </p:sp>
    </p:spTree>
    <p:extLst>
      <p:ext uri="{BB962C8B-B14F-4D97-AF65-F5344CB8AC3E}">
        <p14:creationId xmlns:p14="http://schemas.microsoft.com/office/powerpoint/2010/main" val="1570896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91264" cy="1143000"/>
          </a:xfrm>
        </p:spPr>
        <p:txBody>
          <a:bodyPr>
            <a:normAutofit/>
          </a:bodyPr>
          <a:lstStyle/>
          <a:p>
            <a:r>
              <a:rPr lang="tr-TR" sz="2400" b="1" dirty="0">
                <a:solidFill>
                  <a:srgbClr val="FF0000"/>
                </a:solidFill>
              </a:rPr>
              <a:t>PERSONEL DERS VERME HAREKETLİLİĞİ</a:t>
            </a:r>
          </a:p>
        </p:txBody>
      </p:sp>
      <p:sp>
        <p:nvSpPr>
          <p:cNvPr id="3" name="İçerik Yer Tutucusu 2"/>
          <p:cNvSpPr>
            <a:spLocks noGrp="1"/>
          </p:cNvSpPr>
          <p:nvPr>
            <p:ph idx="1"/>
          </p:nvPr>
        </p:nvSpPr>
        <p:spPr/>
        <p:txBody>
          <a:bodyPr/>
          <a:lstStyle/>
          <a:p>
            <a:pPr algn="just"/>
            <a:r>
              <a:rPr lang="tr-TR" dirty="0"/>
              <a:t>Personel ders verme hareketliliği, üniversitemizde ders vermekle yükümlü olan bir personelin, ders verme alanında anlaşmamız bulunan ECHE sahibi bir yükseköğretim kurumunda öğrencilere ders vermesine ve ders vermeye ilişkin olarak karşı kurumla ortaklaşa akademik/eğitsel faaliyetler gerçekleştirmesine imkân sağlayan faaliyet alanıdır. </a:t>
            </a:r>
          </a:p>
        </p:txBody>
      </p:sp>
    </p:spTree>
    <p:extLst>
      <p:ext uri="{BB962C8B-B14F-4D97-AF65-F5344CB8AC3E}">
        <p14:creationId xmlns:p14="http://schemas.microsoft.com/office/powerpoint/2010/main" val="2923376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476672"/>
            <a:ext cx="7992888" cy="5355312"/>
          </a:xfrm>
          <a:prstGeom prst="rect">
            <a:avLst/>
          </a:prstGeom>
        </p:spPr>
        <p:txBody>
          <a:bodyPr wrap="square">
            <a:spAutoFit/>
          </a:bodyPr>
          <a:lstStyle/>
          <a:p>
            <a:r>
              <a:rPr lang="tr-TR" b="1" dirty="0">
                <a:solidFill>
                  <a:srgbClr val="FF0000"/>
                </a:solidFill>
              </a:rPr>
              <a:t>ÖNEMLİ NOTLAR</a:t>
            </a:r>
          </a:p>
          <a:p>
            <a:endParaRPr lang="tr-TR" b="1" dirty="0">
              <a:solidFill>
                <a:srgbClr val="FF0000"/>
              </a:solidFill>
            </a:endParaRPr>
          </a:p>
          <a:p>
            <a:pPr marL="285750" indent="-285750">
              <a:buFont typeface="Wingdings" pitchFamily="2" charset="2"/>
              <a:buChar char="Ø"/>
            </a:pPr>
            <a:r>
              <a:rPr lang="tr-TR" b="1" dirty="0"/>
              <a:t>Hareketliliğe başlamadan önce düzenlenmesi gereken diğer evraklarla birlikte başvuru formunuzun imzalı çıktısının ve bir vesikalık fotoğrafınızın ofisimize teslim edilmesi gerekmektedir.</a:t>
            </a:r>
          </a:p>
          <a:p>
            <a:pPr marL="285750" indent="-285750">
              <a:buFont typeface="Wingdings" pitchFamily="2" charset="2"/>
              <a:buChar char="Ø"/>
            </a:pPr>
            <a:endParaRPr lang="tr-TR" b="1" dirty="0"/>
          </a:p>
          <a:p>
            <a:endParaRPr lang="tr-TR" b="1" dirty="0"/>
          </a:p>
          <a:p>
            <a:endParaRPr lang="tr-TR" b="1" dirty="0"/>
          </a:p>
          <a:p>
            <a:pPr marL="285750" indent="-285750">
              <a:buFont typeface="Wingdings" pitchFamily="2" charset="2"/>
              <a:buChar char="Ø"/>
            </a:pPr>
            <a:r>
              <a:rPr lang="tr-TR" b="1" dirty="0"/>
              <a:t>Tüm seyahat belgelerinin (uçak, otobüs, tren, taksi vb.) saklanması ve hareketlilik bitiminde ofisimize teslim edilmesi gerekmektedir. </a:t>
            </a:r>
          </a:p>
          <a:p>
            <a:endParaRPr lang="tr-TR" b="1" dirty="0"/>
          </a:p>
          <a:p>
            <a:endParaRPr lang="tr-TR" b="1" dirty="0"/>
          </a:p>
          <a:p>
            <a:pPr marL="285750" indent="-285750">
              <a:buFont typeface="Wingdings" pitchFamily="2" charset="2"/>
              <a:buChar char="Ø"/>
            </a:pPr>
            <a:endParaRPr lang="tr-TR" b="1" dirty="0"/>
          </a:p>
          <a:p>
            <a:pPr marL="285750" indent="-285750">
              <a:buFont typeface="Wingdings" pitchFamily="2" charset="2"/>
              <a:buChar char="Ø"/>
            </a:pPr>
            <a:endParaRPr lang="tr-TR" b="1" dirty="0"/>
          </a:p>
          <a:p>
            <a:pPr marL="285750" indent="-285750">
              <a:buFont typeface="Wingdings" pitchFamily="2" charset="2"/>
              <a:buChar char="Ø"/>
            </a:pPr>
            <a:endParaRPr lang="tr-TR" b="1" dirty="0"/>
          </a:p>
          <a:p>
            <a:endParaRPr lang="tr-TR" b="1" dirty="0">
              <a:solidFill>
                <a:srgbClr val="FF0000"/>
              </a:solidFill>
            </a:endParaRPr>
          </a:p>
          <a:p>
            <a:pPr marL="285750" indent="-285750">
              <a:buFont typeface="Wingdings" pitchFamily="2" charset="2"/>
              <a:buChar char="v"/>
            </a:pPr>
            <a:endParaRPr lang="tr-TR" b="1" dirty="0">
              <a:solidFill>
                <a:srgbClr val="FF0000"/>
              </a:solidFill>
            </a:endParaRPr>
          </a:p>
        </p:txBody>
      </p:sp>
    </p:spTree>
    <p:extLst>
      <p:ext uri="{BB962C8B-B14F-4D97-AF65-F5344CB8AC3E}">
        <p14:creationId xmlns:p14="http://schemas.microsoft.com/office/powerpoint/2010/main" val="27896974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1979712" y="5758439"/>
            <a:ext cx="4680520" cy="646331"/>
          </a:xfrm>
          <a:prstGeom prst="rect">
            <a:avLst/>
          </a:prstGeom>
          <a:noFill/>
        </p:spPr>
        <p:txBody>
          <a:bodyPr wrap="square" rtlCol="0">
            <a:spAutoFit/>
          </a:bodyPr>
          <a:lstStyle/>
          <a:p>
            <a:r>
              <a:rPr lang="tr-TR" dirty="0">
                <a:solidFill>
                  <a:srgbClr val="FF0000"/>
                </a:solidFill>
              </a:rPr>
              <a:t>Çalıştığınız birimi/bölümü yazmanız gerekmektedir.</a:t>
            </a:r>
          </a:p>
        </p:txBody>
      </p:sp>
      <p:cxnSp>
        <p:nvCxnSpPr>
          <p:cNvPr id="8" name="Düz Ok Bağlayıcısı 7"/>
          <p:cNvCxnSpPr/>
          <p:nvPr/>
        </p:nvCxnSpPr>
        <p:spPr>
          <a:xfrm flipH="1" flipV="1">
            <a:off x="6084168" y="5260638"/>
            <a:ext cx="1476164" cy="1144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6" name="Picture 2" descr="C:\Users\user\Desktop\Adsız.png"/>
          <p:cNvPicPr>
            <a:picLocks noChangeAspect="1" noChangeArrowheads="1"/>
          </p:cNvPicPr>
          <p:nvPr/>
        </p:nvPicPr>
        <p:blipFill rotWithShape="1">
          <a:blip r:embed="rId2">
            <a:extLst>
              <a:ext uri="{28A0092B-C50C-407E-A947-70E740481C1C}">
                <a14:useLocalDpi xmlns:a14="http://schemas.microsoft.com/office/drawing/2010/main" val="0"/>
              </a:ext>
            </a:extLst>
          </a:blip>
          <a:srcRect t="14257"/>
          <a:stretch/>
        </p:blipFill>
        <p:spPr bwMode="auto">
          <a:xfrm>
            <a:off x="613583" y="1268760"/>
            <a:ext cx="7416824" cy="389756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
        <p:nvSpPr>
          <p:cNvPr id="7" name="Oval 6"/>
          <p:cNvSpPr/>
          <p:nvPr/>
        </p:nvSpPr>
        <p:spPr>
          <a:xfrm>
            <a:off x="4139952" y="4509120"/>
            <a:ext cx="2160240" cy="6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noFill/>
            </a:endParaRPr>
          </a:p>
        </p:txBody>
      </p:sp>
      <p:sp>
        <p:nvSpPr>
          <p:cNvPr id="2" name="Dikdörtgen 1">
            <a:extLst>
              <a:ext uri="{FF2B5EF4-FFF2-40B4-BE49-F238E27FC236}">
                <a16:creationId xmlns:a16="http://schemas.microsoft.com/office/drawing/2014/main" id="{2AA049C7-5F66-4E2F-84BC-6EC29939AF96}"/>
              </a:ext>
            </a:extLst>
          </p:cNvPr>
          <p:cNvSpPr/>
          <p:nvPr/>
        </p:nvSpPr>
        <p:spPr>
          <a:xfrm flipV="1">
            <a:off x="3563888" y="4437112"/>
            <a:ext cx="1224136" cy="144016"/>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tr-TR"/>
          </a:p>
        </p:txBody>
      </p:sp>
      <p:sp>
        <p:nvSpPr>
          <p:cNvPr id="9" name="Dikdörtgen 8">
            <a:extLst>
              <a:ext uri="{FF2B5EF4-FFF2-40B4-BE49-F238E27FC236}">
                <a16:creationId xmlns:a16="http://schemas.microsoft.com/office/drawing/2014/main" id="{60AF1B61-434E-4264-B661-B067D643216D}"/>
              </a:ext>
            </a:extLst>
          </p:cNvPr>
          <p:cNvSpPr/>
          <p:nvPr/>
        </p:nvSpPr>
        <p:spPr>
          <a:xfrm flipV="1">
            <a:off x="3589243" y="4674550"/>
            <a:ext cx="828092" cy="273755"/>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tr-TR"/>
          </a:p>
        </p:txBody>
      </p:sp>
    </p:spTree>
    <p:extLst>
      <p:ext uri="{BB962C8B-B14F-4D97-AF65-F5344CB8AC3E}">
        <p14:creationId xmlns:p14="http://schemas.microsoft.com/office/powerpoint/2010/main" val="2629819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611560" y="5733256"/>
            <a:ext cx="8136904" cy="646331"/>
          </a:xfrm>
          <a:prstGeom prst="rect">
            <a:avLst/>
          </a:prstGeom>
          <a:noFill/>
        </p:spPr>
        <p:txBody>
          <a:bodyPr wrap="square" rtlCol="0">
            <a:spAutoFit/>
          </a:bodyPr>
          <a:lstStyle/>
          <a:p>
            <a:r>
              <a:rPr lang="tr-TR" dirty="0"/>
              <a:t>«</a:t>
            </a:r>
            <a:r>
              <a:rPr lang="tr-TR" i="1" dirty="0">
                <a:solidFill>
                  <a:srgbClr val="FF0000"/>
                </a:solidFill>
              </a:rPr>
              <a:t>Content of </a:t>
            </a:r>
            <a:r>
              <a:rPr lang="tr-TR" i="1" dirty="0" err="1">
                <a:solidFill>
                  <a:srgbClr val="FF0000"/>
                </a:solidFill>
              </a:rPr>
              <a:t>the</a:t>
            </a:r>
            <a:r>
              <a:rPr lang="tr-TR" i="1" dirty="0">
                <a:solidFill>
                  <a:srgbClr val="FF0000"/>
                </a:solidFill>
              </a:rPr>
              <a:t> </a:t>
            </a:r>
            <a:r>
              <a:rPr lang="tr-TR" i="1" dirty="0" err="1">
                <a:solidFill>
                  <a:srgbClr val="FF0000"/>
                </a:solidFill>
              </a:rPr>
              <a:t>teaching</a:t>
            </a:r>
            <a:r>
              <a:rPr lang="tr-TR" i="1" dirty="0">
                <a:solidFill>
                  <a:srgbClr val="FF0000"/>
                </a:solidFill>
              </a:rPr>
              <a:t> </a:t>
            </a:r>
            <a:r>
              <a:rPr lang="tr-TR" i="1" dirty="0" err="1">
                <a:solidFill>
                  <a:srgbClr val="FF0000"/>
                </a:solidFill>
              </a:rPr>
              <a:t>programme</a:t>
            </a:r>
            <a:r>
              <a:rPr lang="tr-TR" i="1" dirty="0"/>
              <a:t>» kısmında  </a:t>
            </a:r>
            <a:r>
              <a:rPr lang="tr-TR" i="1" dirty="0" err="1">
                <a:solidFill>
                  <a:srgbClr val="FF0000"/>
                </a:solidFill>
              </a:rPr>
              <a:t>Lecture</a:t>
            </a:r>
            <a:r>
              <a:rPr lang="tr-TR" i="1" dirty="0">
                <a:solidFill>
                  <a:srgbClr val="FF0000"/>
                </a:solidFill>
              </a:rPr>
              <a:t> </a:t>
            </a:r>
            <a:r>
              <a:rPr lang="tr-TR" i="1" dirty="0"/>
              <a:t> ifadesinin geçmesine dikkat ediniz. </a:t>
            </a:r>
          </a:p>
        </p:txBody>
      </p:sp>
      <p:pic>
        <p:nvPicPr>
          <p:cNvPr id="2050" name="Picture 2" descr="C:\Users\user\Desktop\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32656"/>
            <a:ext cx="7200800" cy="511256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
        <p:nvSpPr>
          <p:cNvPr id="6" name="Oval 5"/>
          <p:cNvSpPr/>
          <p:nvPr/>
        </p:nvSpPr>
        <p:spPr>
          <a:xfrm>
            <a:off x="3059832" y="4005064"/>
            <a:ext cx="1440160" cy="360040"/>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tr-TR"/>
          </a:p>
        </p:txBody>
      </p:sp>
      <p:cxnSp>
        <p:nvCxnSpPr>
          <p:cNvPr id="9" name="Düz Ok Bağlayıcısı 8"/>
          <p:cNvCxnSpPr/>
          <p:nvPr/>
        </p:nvCxnSpPr>
        <p:spPr>
          <a:xfrm>
            <a:off x="2157799" y="3076065"/>
            <a:ext cx="100811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01862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619672" y="2196505"/>
            <a:ext cx="6480720" cy="1371600"/>
          </a:xfrm>
          <a:scene3d>
            <a:camera prst="orthographicFront"/>
            <a:lightRig rig="threePt" dir="t"/>
          </a:scene3d>
          <a:sp3d>
            <a:bevelT w="114300" prst="artDeco"/>
          </a:sp3d>
        </p:spPr>
        <p:txBody>
          <a:bodyPr>
            <a:normAutofit/>
          </a:bodyPr>
          <a:lstStyle/>
          <a:p>
            <a:r>
              <a:rPr lang="tr-TR" sz="4000" dirty="0">
                <a:solidFill>
                  <a:schemeClr val="accent1">
                    <a:lumMod val="50000"/>
                  </a:schemeClr>
                </a:solidFill>
              </a:rPr>
              <a:t>KA131 /KA171 EĞİTİM ALMA HAREKETLİLİĞİ</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7661"/>
            <a:ext cx="1833245" cy="372110"/>
          </a:xfrm>
          <a:prstGeom prst="rect">
            <a:avLst/>
          </a:prstGeom>
          <a:ln>
            <a:noFill/>
          </a:ln>
          <a:effectLst>
            <a:outerShdw blurRad="292100" dist="139700" dir="2700000" algn="tl" rotWithShape="0">
              <a:srgbClr val="333333">
                <a:alpha val="65000"/>
              </a:srgbClr>
            </a:outerShdw>
          </a:effectLst>
        </p:spPr>
      </p:pic>
      <p:sp>
        <p:nvSpPr>
          <p:cNvPr id="6" name="Metin kutusu 5"/>
          <p:cNvSpPr txBox="1"/>
          <p:nvPr/>
        </p:nvSpPr>
        <p:spPr>
          <a:xfrm>
            <a:off x="1835695" y="451415"/>
            <a:ext cx="7560840" cy="1323439"/>
          </a:xfrm>
          <a:prstGeom prst="rect">
            <a:avLst/>
          </a:prstGeom>
          <a:noFill/>
        </p:spPr>
        <p:txBody>
          <a:bodyPr wrap="square" rtlCol="0">
            <a:spAutoFit/>
          </a:bodyPr>
          <a:lstStyle/>
          <a:p>
            <a:endParaRPr lang="tr-TR" sz="2000" b="1" dirty="0">
              <a:solidFill>
                <a:schemeClr val="accent5">
                  <a:lumMod val="50000"/>
                </a:schemeClr>
              </a:solidFill>
            </a:endParaRPr>
          </a:p>
          <a:p>
            <a:endParaRPr lang="tr-TR" sz="2000" b="1" dirty="0">
              <a:solidFill>
                <a:schemeClr val="accent5">
                  <a:lumMod val="50000"/>
                </a:schemeClr>
              </a:solidFill>
            </a:endParaRPr>
          </a:p>
          <a:p>
            <a:endParaRPr lang="tr-TR" sz="2000" b="1" dirty="0">
              <a:solidFill>
                <a:schemeClr val="accent5">
                  <a:lumMod val="50000"/>
                </a:schemeClr>
              </a:solidFill>
            </a:endParaRPr>
          </a:p>
          <a:p>
            <a:r>
              <a:rPr lang="tr-TR" sz="2000" b="1" dirty="0">
                <a:solidFill>
                  <a:schemeClr val="accent5">
                    <a:lumMod val="50000"/>
                  </a:schemeClr>
                </a:solidFill>
              </a:rPr>
              <a:t>LOKMAN HEKİM ÜNİVERSİTESİ ERASMUS OFİSİ</a:t>
            </a:r>
          </a:p>
        </p:txBody>
      </p:sp>
      <p:sp>
        <p:nvSpPr>
          <p:cNvPr id="7" name="Başlık 1"/>
          <p:cNvSpPr txBox="1">
            <a:spLocks/>
          </p:cNvSpPr>
          <p:nvPr/>
        </p:nvSpPr>
        <p:spPr>
          <a:xfrm>
            <a:off x="1" y="5301208"/>
            <a:ext cx="9144000" cy="1371600"/>
          </a:xfrm>
          <a:prstGeom prst="rect">
            <a:avLst/>
          </a:prstGeom>
          <a:solidFill>
            <a:schemeClr val="accent1">
              <a:lumMod val="60000"/>
              <a:lumOff val="40000"/>
            </a:schemeClr>
          </a:solidFill>
        </p:spPr>
        <p:txBody>
          <a:bodyPr vert="horz" anchor="b">
            <a:noAutofit/>
          </a:bodyPr>
          <a:lstStyle>
            <a:lvl1pPr algn="l" rtl="0" eaLnBrk="1" latinLnBrk="0" hangingPunct="1">
              <a:spcBef>
                <a:spcPct val="0"/>
              </a:spcBef>
              <a:buNone/>
              <a:defRPr kumimoji="0" sz="3000" b="1" kern="1200" cap="small" baseline="0">
                <a:solidFill>
                  <a:schemeClr val="tx2"/>
                </a:solidFill>
                <a:latin typeface="+mj-lt"/>
                <a:ea typeface="+mj-ea"/>
                <a:cs typeface="+mj-cs"/>
              </a:defRPr>
            </a:lvl1pPr>
          </a:lstStyle>
          <a:p>
            <a:pPr algn="ctr"/>
            <a:endParaRPr lang="tr-TR" sz="2400" dirty="0"/>
          </a:p>
          <a:p>
            <a:pPr algn="ctr"/>
            <a:endParaRPr lang="tr-TR" sz="2400" dirty="0"/>
          </a:p>
          <a:p>
            <a:pPr algn="ctr"/>
            <a:endParaRPr lang="tr-TR" sz="2400" dirty="0"/>
          </a:p>
          <a:p>
            <a:pPr algn="ctr"/>
            <a:endParaRPr lang="tr-TR" sz="2400" dirty="0"/>
          </a:p>
          <a:p>
            <a:pPr algn="ctr"/>
            <a:endParaRPr lang="tr-TR" sz="2400" dirty="0"/>
          </a:p>
          <a:p>
            <a:pPr algn="ctr"/>
            <a:r>
              <a:rPr lang="tr-TR" sz="2400" dirty="0"/>
              <a:t>2024 ERASMUS+ PERSONEL HAREKETLİLİĞİ</a:t>
            </a:r>
            <a:br>
              <a:rPr lang="tr-TR" sz="2400" dirty="0"/>
            </a:br>
            <a:r>
              <a:rPr lang="tr-TR" sz="2400" dirty="0"/>
              <a:t>BİLGİLENDİRME TOPLANTISI</a:t>
            </a:r>
            <a:br>
              <a:rPr lang="tr-TR" sz="2400" dirty="0"/>
            </a:br>
            <a:r>
              <a:rPr lang="tr-TR" sz="2400" dirty="0"/>
              <a:t>12.02.2024</a:t>
            </a:r>
          </a:p>
        </p:txBody>
      </p:sp>
    </p:spTree>
    <p:extLst>
      <p:ext uri="{BB962C8B-B14F-4D97-AF65-F5344CB8AC3E}">
        <p14:creationId xmlns:p14="http://schemas.microsoft.com/office/powerpoint/2010/main" val="2524872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71054" y="163801"/>
            <a:ext cx="8291264" cy="1143000"/>
          </a:xfrm>
        </p:spPr>
        <p:txBody>
          <a:bodyPr>
            <a:normAutofit/>
          </a:bodyPr>
          <a:lstStyle/>
          <a:p>
            <a:r>
              <a:rPr lang="tr-TR" sz="2400" b="1" dirty="0">
                <a:solidFill>
                  <a:srgbClr val="FF0000"/>
                </a:solidFill>
              </a:rPr>
              <a:t>PERSONEL EĞİTİM  ALMA HAREKETLİLİĞİ</a:t>
            </a:r>
          </a:p>
        </p:txBody>
      </p:sp>
      <p:sp>
        <p:nvSpPr>
          <p:cNvPr id="3" name="İçerik Yer Tutucusu 2"/>
          <p:cNvSpPr>
            <a:spLocks noGrp="1"/>
          </p:cNvSpPr>
          <p:nvPr>
            <p:ph idx="1"/>
          </p:nvPr>
        </p:nvSpPr>
        <p:spPr>
          <a:xfrm>
            <a:off x="467544" y="1412776"/>
            <a:ext cx="7467600" cy="4873752"/>
          </a:xfrm>
        </p:spPr>
        <p:txBody>
          <a:bodyPr/>
          <a:lstStyle/>
          <a:p>
            <a:pPr algn="just"/>
            <a:r>
              <a:rPr lang="tr-TR" dirty="0"/>
              <a:t>Personel eğitim alma hareketliliği, Türkiye’de ECHE sahibi bir yükseköğretim kurumunda istihdam edilmiş herhangi bir personelin, eğitim almasına imkân sağlayan faaliyet alanıdır. Bu faaliyet kapsamında kişinin mevcut işi ile ilgili konularda sahip olduğu becerileri geliştirmek üzere çeşitli eğitimler (işbaşı eğitimleri, gözlem süreçleri gibi) alması mümkündür. Konferans katılımları personel eğitim alma faaliyeti kapsamında uygun faaliyet olarak değerlendirilmemektedir. (KA171 Eğitim Alma Hareketliliğinde yerleştirilen kontenjan ve kuruma gidilmesi zorunludur.)</a:t>
            </a:r>
          </a:p>
        </p:txBody>
      </p:sp>
    </p:spTree>
    <p:extLst>
      <p:ext uri="{BB962C8B-B14F-4D97-AF65-F5344CB8AC3E}">
        <p14:creationId xmlns:p14="http://schemas.microsoft.com/office/powerpoint/2010/main" val="34199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SEÇENEK 1: 2022 KA131 </a:t>
            </a:r>
            <a:br>
              <a:rPr lang="tr-TR" dirty="0"/>
            </a:br>
            <a:endParaRPr lang="tr-TR" dirty="0"/>
          </a:p>
        </p:txBody>
      </p:sp>
      <p:sp>
        <p:nvSpPr>
          <p:cNvPr id="3" name="İçerik Yer Tutucusu 2"/>
          <p:cNvSpPr>
            <a:spLocks noGrp="1"/>
          </p:cNvSpPr>
          <p:nvPr>
            <p:ph idx="1"/>
          </p:nvPr>
        </p:nvSpPr>
        <p:spPr>
          <a:xfrm>
            <a:off x="457200" y="1600200"/>
            <a:ext cx="8291264" cy="4873752"/>
          </a:xfrm>
        </p:spPr>
        <p:txBody>
          <a:bodyPr>
            <a:normAutofit/>
          </a:bodyPr>
          <a:lstStyle/>
          <a:p>
            <a:r>
              <a:rPr lang="tr-TR" b="1" dirty="0"/>
              <a:t>Proje numaraları: </a:t>
            </a:r>
            <a:r>
              <a:rPr lang="tr-TR" dirty="0"/>
              <a:t>2022-1-TR01-KA131-HED-000067512 </a:t>
            </a:r>
          </a:p>
          <a:p>
            <a:r>
              <a:rPr lang="tr-TR" b="1" dirty="0"/>
              <a:t>Hareketlilik Başvuru Türü:  </a:t>
            </a:r>
            <a:r>
              <a:rPr lang="tr-TR" dirty="0"/>
              <a:t>Eğitim Alma Hareketliliği</a:t>
            </a:r>
          </a:p>
          <a:p>
            <a:r>
              <a:rPr lang="tr-TR" b="1" u="sng" dirty="0"/>
              <a:t>Kontenjan:</a:t>
            </a:r>
            <a:r>
              <a:rPr lang="tr-TR" u="sng" dirty="0"/>
              <a:t> </a:t>
            </a:r>
          </a:p>
          <a:p>
            <a:r>
              <a:rPr lang="tr-TR" dirty="0"/>
              <a:t>Eğitim Alma Hareketliliği: </a:t>
            </a:r>
            <a:r>
              <a:rPr lang="tr-TR" b="1" dirty="0"/>
              <a:t> kişi asil liste</a:t>
            </a:r>
            <a:endParaRPr lang="tr-TR" dirty="0"/>
          </a:p>
          <a:p>
            <a:r>
              <a:rPr lang="tr-TR" b="1" dirty="0"/>
              <a:t>Hareketlilik süresi:</a:t>
            </a:r>
            <a:r>
              <a:rPr lang="tr-TR" dirty="0"/>
              <a:t> 5 gün (faaliyet için)</a:t>
            </a:r>
          </a:p>
          <a:p>
            <a:r>
              <a:rPr lang="tr-TR" b="1" dirty="0"/>
              <a:t>Proje bitiş tarihi: 28 Temmuz 2024</a:t>
            </a:r>
            <a:endParaRPr lang="tr-TR" dirty="0"/>
          </a:p>
          <a:p>
            <a:r>
              <a:rPr lang="tr-TR" dirty="0"/>
              <a:t>Tüm hareketlilik faaliyetleri bu tarihten önce tamamlanmalıdır.</a:t>
            </a:r>
          </a:p>
          <a:p>
            <a:endParaRPr lang="tr-TR" dirty="0"/>
          </a:p>
        </p:txBody>
      </p:sp>
    </p:spTree>
    <p:extLst>
      <p:ext uri="{BB962C8B-B14F-4D97-AF65-F5344CB8AC3E}">
        <p14:creationId xmlns:p14="http://schemas.microsoft.com/office/powerpoint/2010/main" val="22106111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SEÇENEK 2: 2022 KA171 </a:t>
            </a:r>
            <a:br>
              <a:rPr lang="tr-TR" dirty="0"/>
            </a:br>
            <a:endParaRPr lang="tr-TR" dirty="0"/>
          </a:p>
        </p:txBody>
      </p:sp>
      <p:sp>
        <p:nvSpPr>
          <p:cNvPr id="3" name="İçerik Yer Tutucusu 2"/>
          <p:cNvSpPr>
            <a:spLocks noGrp="1"/>
          </p:cNvSpPr>
          <p:nvPr>
            <p:ph idx="1"/>
          </p:nvPr>
        </p:nvSpPr>
        <p:spPr>
          <a:xfrm>
            <a:off x="457200" y="1600200"/>
            <a:ext cx="8291264" cy="4873752"/>
          </a:xfrm>
        </p:spPr>
        <p:txBody>
          <a:bodyPr>
            <a:normAutofit/>
          </a:bodyPr>
          <a:lstStyle/>
          <a:p>
            <a:r>
              <a:rPr lang="tr-TR" b="1" dirty="0"/>
              <a:t>Proje numaraları: </a:t>
            </a:r>
            <a:r>
              <a:rPr lang="tr-TR" dirty="0"/>
              <a:t>2022-1-TR01-KA171-HED-000078404 </a:t>
            </a:r>
          </a:p>
          <a:p>
            <a:r>
              <a:rPr lang="tr-TR" b="1" dirty="0"/>
              <a:t>Hareketlilik Başvuru Türü:  </a:t>
            </a:r>
            <a:r>
              <a:rPr lang="tr-TR" dirty="0"/>
              <a:t>Eğitim Alma Hareketliliği</a:t>
            </a:r>
          </a:p>
          <a:p>
            <a:r>
              <a:rPr lang="tr-TR" b="1" u="sng" dirty="0"/>
              <a:t>Kontenjan:</a:t>
            </a:r>
            <a:r>
              <a:rPr lang="tr-TR" u="sng" dirty="0"/>
              <a:t> </a:t>
            </a:r>
          </a:p>
          <a:p>
            <a:r>
              <a:rPr lang="tr-TR" dirty="0"/>
              <a:t>Eğitim Alma Hareketliliği: </a:t>
            </a:r>
            <a:r>
              <a:rPr lang="tr-TR" b="1" dirty="0"/>
              <a:t> kişi asil liste</a:t>
            </a:r>
          </a:p>
          <a:p>
            <a:r>
              <a:rPr lang="tr-TR" b="1" dirty="0"/>
              <a:t>Hareketlilik süresi:</a:t>
            </a:r>
            <a:r>
              <a:rPr lang="tr-TR" dirty="0"/>
              <a:t> 5 gün (faaliyet için)  + 2 gün (yol için) </a:t>
            </a:r>
          </a:p>
          <a:p>
            <a:r>
              <a:rPr lang="tr-TR" b="1" dirty="0"/>
              <a:t>Proje bitiş tarihi: 31 Temmuz 2025</a:t>
            </a:r>
            <a:r>
              <a:rPr lang="tr-TR" dirty="0"/>
              <a:t> </a:t>
            </a:r>
          </a:p>
          <a:p>
            <a:r>
              <a:rPr lang="tr-TR" dirty="0"/>
              <a:t>Tüm hareketlilik faaliyetleri bu tarihten önce tamamlanmalıdır.</a:t>
            </a:r>
          </a:p>
          <a:p>
            <a:endParaRPr lang="tr-TR" dirty="0"/>
          </a:p>
        </p:txBody>
      </p:sp>
    </p:spTree>
    <p:extLst>
      <p:ext uri="{BB962C8B-B14F-4D97-AF65-F5344CB8AC3E}">
        <p14:creationId xmlns:p14="http://schemas.microsoft.com/office/powerpoint/2010/main" val="31680600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Yer Tutucusu 4"/>
          <p:cNvSpPr>
            <a:spLocks noGrp="1"/>
          </p:cNvSpPr>
          <p:nvPr>
            <p:ph type="body" idx="1"/>
          </p:nvPr>
        </p:nvSpPr>
        <p:spPr>
          <a:xfrm>
            <a:off x="467544" y="1196752"/>
            <a:ext cx="3657600" cy="658368"/>
          </a:xfrm>
        </p:spPr>
        <p:txBody>
          <a:bodyPr/>
          <a:lstStyle/>
          <a:p>
            <a:r>
              <a:rPr lang="tr-TR" dirty="0">
                <a:solidFill>
                  <a:schemeClr val="tx1"/>
                </a:solidFill>
              </a:rPr>
              <a:t>KA131 EĞİTİM ALMA</a:t>
            </a:r>
          </a:p>
        </p:txBody>
      </p:sp>
      <p:sp>
        <p:nvSpPr>
          <p:cNvPr id="3" name="İçerik Yer Tutucusu 2"/>
          <p:cNvSpPr>
            <a:spLocks noGrp="1"/>
          </p:cNvSpPr>
          <p:nvPr>
            <p:ph sz="half" idx="2"/>
          </p:nvPr>
        </p:nvSpPr>
        <p:spPr>
          <a:xfrm>
            <a:off x="539552" y="2060848"/>
            <a:ext cx="3657600" cy="3886200"/>
          </a:xfrm>
        </p:spPr>
        <p:txBody>
          <a:bodyPr/>
          <a:lstStyle/>
          <a:p>
            <a:r>
              <a:rPr lang="tr-TR" u="sng" dirty="0">
                <a:solidFill>
                  <a:srgbClr val="FF0000"/>
                </a:solidFill>
              </a:rPr>
              <a:t>Faaliyet Süresi</a:t>
            </a:r>
            <a:r>
              <a:rPr lang="tr-TR" dirty="0">
                <a:solidFill>
                  <a:srgbClr val="FF0000"/>
                </a:solidFill>
              </a:rPr>
              <a:t>;</a:t>
            </a:r>
          </a:p>
          <a:p>
            <a:endParaRPr lang="tr-TR" dirty="0">
              <a:solidFill>
                <a:srgbClr val="FF0000"/>
              </a:solidFill>
            </a:endParaRPr>
          </a:p>
          <a:p>
            <a:pPr>
              <a:buFont typeface="Wingdings" pitchFamily="2" charset="2"/>
              <a:buChar char="Ø"/>
            </a:pPr>
            <a:r>
              <a:rPr lang="tr-TR" dirty="0"/>
              <a:t>Seyahat hariç en az ardışık 5 iş günü olarak belirlenmiştir.</a:t>
            </a:r>
            <a:endParaRPr lang="tr-TR" dirty="0">
              <a:solidFill>
                <a:srgbClr val="FF0000"/>
              </a:solidFill>
            </a:endParaRPr>
          </a:p>
        </p:txBody>
      </p:sp>
      <p:sp>
        <p:nvSpPr>
          <p:cNvPr id="6" name="Metin Yer Tutucusu 5"/>
          <p:cNvSpPr>
            <a:spLocks noGrp="1"/>
          </p:cNvSpPr>
          <p:nvPr>
            <p:ph type="body" sz="quarter" idx="3"/>
          </p:nvPr>
        </p:nvSpPr>
        <p:spPr>
          <a:xfrm>
            <a:off x="4644008" y="1196752"/>
            <a:ext cx="3657600" cy="658368"/>
          </a:xfrm>
        </p:spPr>
        <p:txBody>
          <a:bodyPr/>
          <a:lstStyle/>
          <a:p>
            <a:r>
              <a:rPr lang="tr-TR" dirty="0">
                <a:solidFill>
                  <a:schemeClr val="tx1"/>
                </a:solidFill>
              </a:rPr>
              <a:t>KA171 EĞİTİM ALMA</a:t>
            </a:r>
          </a:p>
        </p:txBody>
      </p:sp>
      <p:sp>
        <p:nvSpPr>
          <p:cNvPr id="4" name="İçerik Yer Tutucusu 3"/>
          <p:cNvSpPr>
            <a:spLocks noGrp="1"/>
          </p:cNvSpPr>
          <p:nvPr>
            <p:ph sz="quarter" idx="4"/>
          </p:nvPr>
        </p:nvSpPr>
        <p:spPr>
          <a:xfrm>
            <a:off x="4427984" y="2060848"/>
            <a:ext cx="3960440" cy="3886200"/>
          </a:xfrm>
        </p:spPr>
        <p:txBody>
          <a:bodyPr/>
          <a:lstStyle/>
          <a:p>
            <a:r>
              <a:rPr lang="tr-TR" u="sng" dirty="0">
                <a:solidFill>
                  <a:srgbClr val="FF0000"/>
                </a:solidFill>
              </a:rPr>
              <a:t>Faaliyet Süresi</a:t>
            </a:r>
            <a:r>
              <a:rPr lang="tr-TR" dirty="0">
                <a:solidFill>
                  <a:srgbClr val="FF0000"/>
                </a:solidFill>
              </a:rPr>
              <a:t>;</a:t>
            </a:r>
          </a:p>
          <a:p>
            <a:endParaRPr lang="tr-TR" dirty="0">
              <a:solidFill>
                <a:srgbClr val="FF0000"/>
              </a:solidFill>
            </a:endParaRPr>
          </a:p>
          <a:p>
            <a:pPr>
              <a:buFont typeface="Wingdings" pitchFamily="2" charset="2"/>
              <a:buChar char="Ø"/>
            </a:pPr>
            <a:r>
              <a:rPr lang="tr-TR" dirty="0"/>
              <a:t>Seyahat hariç en az 5 iş günü olarak belirlenmiştir.</a:t>
            </a:r>
            <a:endParaRPr lang="tr-TR" dirty="0">
              <a:solidFill>
                <a:srgbClr val="FF0000"/>
              </a:solidFill>
            </a:endParaRPr>
          </a:p>
        </p:txBody>
      </p:sp>
      <p:sp>
        <p:nvSpPr>
          <p:cNvPr id="2" name="Dikdörtgen 1"/>
          <p:cNvSpPr/>
          <p:nvPr/>
        </p:nvSpPr>
        <p:spPr>
          <a:xfrm>
            <a:off x="467544" y="538794"/>
            <a:ext cx="7987774" cy="369332"/>
          </a:xfrm>
          <a:prstGeom prst="rect">
            <a:avLst/>
          </a:prstGeom>
        </p:spPr>
        <p:txBody>
          <a:bodyPr wrap="square">
            <a:spAutoFit/>
          </a:bodyPr>
          <a:lstStyle/>
          <a:p>
            <a:r>
              <a:rPr lang="tr-TR" b="1" dirty="0">
                <a:solidFill>
                  <a:srgbClr val="FF0000"/>
                </a:solidFill>
              </a:rPr>
              <a:t>Personel Eğitim Alma Hareketliliği için Asgarî ve Azamî Süreler </a:t>
            </a:r>
          </a:p>
        </p:txBody>
      </p:sp>
    </p:spTree>
    <p:extLst>
      <p:ext uri="{BB962C8B-B14F-4D97-AF65-F5344CB8AC3E}">
        <p14:creationId xmlns:p14="http://schemas.microsoft.com/office/powerpoint/2010/main" val="1398346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332656"/>
            <a:ext cx="8424936" cy="5909310"/>
          </a:xfrm>
          <a:prstGeom prst="rect">
            <a:avLst/>
          </a:prstGeom>
        </p:spPr>
        <p:txBody>
          <a:bodyPr wrap="square">
            <a:spAutoFit/>
          </a:bodyPr>
          <a:lstStyle/>
          <a:p>
            <a:r>
              <a:rPr lang="tr-TR" b="1" dirty="0">
                <a:solidFill>
                  <a:srgbClr val="FF0000"/>
                </a:solidFill>
              </a:rPr>
              <a:t>Seçim Sonrası Süreç</a:t>
            </a:r>
          </a:p>
          <a:p>
            <a:endParaRPr lang="tr-TR" b="1" dirty="0">
              <a:solidFill>
                <a:srgbClr val="FF0000"/>
              </a:solidFill>
            </a:endParaRPr>
          </a:p>
          <a:p>
            <a:pPr marL="285750" indent="-285750">
              <a:buFont typeface="Wingdings" pitchFamily="2" charset="2"/>
              <a:buChar char="Ø"/>
            </a:pPr>
            <a:r>
              <a:rPr lang="tr-TR" dirty="0"/>
              <a:t>Seçilen personel ile faaliyet için hesaplanan azamî hibe miktarını içeren hibe sözleşmesi imzalanır. </a:t>
            </a:r>
          </a:p>
          <a:p>
            <a:pPr marL="285750" indent="-285750">
              <a:buFont typeface="Wingdings" pitchFamily="2" charset="2"/>
              <a:buChar char="Ø"/>
            </a:pPr>
            <a:endParaRPr lang="tr-TR" dirty="0"/>
          </a:p>
          <a:p>
            <a:pPr marL="285750" indent="-285750">
              <a:buFont typeface="Wingdings" pitchFamily="2" charset="2"/>
              <a:buChar char="Ø"/>
            </a:pPr>
            <a:r>
              <a:rPr lang="tr-TR" dirty="0"/>
              <a:t>Sözleşmede belirlenen azamî hibe miktarı, personele verilebilecek en yüksek tutara işaret etmektedir. Faaliyet süresinin öngörülenden daha kısa sürmesi halinde, personele yapılacak toplam ödeme, azami hibe miktarının altında kalır. Ancak faaliyetin öngörülenden daha uzun sürmesi ve verilecek hibenin sözleşmede belirtilen azami tutardan daha fazla olması söz konusu olduğunda, azami hibe tutarındaki artış için, artışı ve gerekçesini içeren ek sözleşme düzenlenir.</a:t>
            </a:r>
          </a:p>
          <a:p>
            <a:pPr marL="285750" indent="-285750">
              <a:buFont typeface="Wingdings" pitchFamily="2" charset="2"/>
              <a:buChar char="Ø"/>
            </a:pPr>
            <a:endParaRPr lang="tr-TR" dirty="0"/>
          </a:p>
          <a:p>
            <a:pPr marL="285750" indent="-285750">
              <a:buFont typeface="Wingdings" pitchFamily="2" charset="2"/>
              <a:buChar char="Ø"/>
            </a:pPr>
            <a:r>
              <a:rPr lang="tr-TR" dirty="0"/>
              <a:t>Personel karşı kuruma gitmeden önce, ilk ödeme olarak, öngörülen toplam faaliyet süresi için hesaplanan gündelik ve mesafe hesaplayıcı aracılığı ile tespit edilen seyahat gideri toplamının, belirlenen  %70 orandaki kısmı ödenir.</a:t>
            </a:r>
          </a:p>
          <a:p>
            <a:pPr marL="285750" indent="-285750">
              <a:buFont typeface="Wingdings" pitchFamily="2" charset="2"/>
              <a:buChar char="Ø"/>
            </a:pPr>
            <a:endParaRPr lang="tr-TR" dirty="0"/>
          </a:p>
          <a:p>
            <a:pPr marL="285750" indent="-285750">
              <a:buFont typeface="Wingdings" pitchFamily="2" charset="2"/>
              <a:buChar char="Ø"/>
            </a:pPr>
            <a:r>
              <a:rPr lang="tr-TR" dirty="0"/>
              <a:t>İkinci taksit, faaliyet dönemi sonunda, personele verilen katılım sertifikasında yer alan tarihlere göre belirlenen kesin gerçekleşme süresi dikkate alınarak yapılır. </a:t>
            </a:r>
          </a:p>
        </p:txBody>
      </p:sp>
    </p:spTree>
    <p:extLst>
      <p:ext uri="{BB962C8B-B14F-4D97-AF65-F5344CB8AC3E}">
        <p14:creationId xmlns:p14="http://schemas.microsoft.com/office/powerpoint/2010/main" val="1761961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1052736"/>
            <a:ext cx="8388424" cy="3139321"/>
          </a:xfrm>
          <a:prstGeom prst="rect">
            <a:avLst/>
          </a:prstGeom>
        </p:spPr>
        <p:txBody>
          <a:bodyPr wrap="square">
            <a:spAutoFit/>
          </a:bodyPr>
          <a:lstStyle/>
          <a:p>
            <a:r>
              <a:rPr lang="tr-TR" b="1" dirty="0">
                <a:solidFill>
                  <a:srgbClr val="FF0000"/>
                </a:solidFill>
              </a:rPr>
              <a:t>     Hibe Desteği</a:t>
            </a:r>
          </a:p>
          <a:p>
            <a:endParaRPr lang="tr-TR" b="1" dirty="0">
              <a:solidFill>
                <a:srgbClr val="FF0000"/>
              </a:solidFill>
            </a:endParaRPr>
          </a:p>
          <a:p>
            <a:endParaRPr lang="tr-TR" b="1" dirty="0">
              <a:solidFill>
                <a:srgbClr val="FF0000"/>
              </a:solidFill>
            </a:endParaRPr>
          </a:p>
          <a:p>
            <a:pPr marL="285750" indent="-285750">
              <a:buFont typeface="Wingdings" pitchFamily="2" charset="2"/>
              <a:buChar char="Ø"/>
            </a:pPr>
            <a:r>
              <a:rPr lang="tr-TR" dirty="0"/>
              <a:t>Personel hareketliliğinden faydalanan personele verilen hibe katkı niteliğinde olup, verilen hibe yurtdışında geçirilen döneme ilişkin masrafların tamamını karşılamaya yönelik değildir.</a:t>
            </a:r>
          </a:p>
          <a:p>
            <a:pPr marL="285750" indent="-285750">
              <a:buFont typeface="Wingdings" pitchFamily="2" charset="2"/>
              <a:buChar char="Ø"/>
            </a:pPr>
            <a:endParaRPr lang="tr-TR" dirty="0"/>
          </a:p>
          <a:p>
            <a:pPr marL="285750" indent="-285750">
              <a:buFont typeface="Wingdings" pitchFamily="2" charset="2"/>
              <a:buChar char="Ø"/>
            </a:pPr>
            <a:endParaRPr lang="tr-TR" dirty="0"/>
          </a:p>
          <a:p>
            <a:pPr marL="285750" indent="-285750">
              <a:buFont typeface="Wingdings" pitchFamily="2" charset="2"/>
              <a:buChar char="Ø"/>
            </a:pPr>
            <a:r>
              <a:rPr lang="tr-TR" dirty="0"/>
              <a:t>Personele verilecek hibe miktarı konusunda, yükseköğretim kurumuna sunulan alternatifler yükseköğretim kurumu ile personel arasında imzalanması gereken standart sözleşme metninde yer almaktadır. </a:t>
            </a:r>
          </a:p>
        </p:txBody>
      </p:sp>
    </p:spTree>
    <p:extLst>
      <p:ext uri="{BB962C8B-B14F-4D97-AF65-F5344CB8AC3E}">
        <p14:creationId xmlns:p14="http://schemas.microsoft.com/office/powerpoint/2010/main" val="3496558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SEÇENEK 1: 2022 KA131</a:t>
            </a:r>
            <a:br>
              <a:rPr lang="tr-TR" dirty="0"/>
            </a:br>
            <a:endParaRPr lang="tr-TR" dirty="0"/>
          </a:p>
        </p:txBody>
      </p:sp>
      <p:sp>
        <p:nvSpPr>
          <p:cNvPr id="3" name="İçerik Yer Tutucusu 2"/>
          <p:cNvSpPr>
            <a:spLocks noGrp="1"/>
          </p:cNvSpPr>
          <p:nvPr>
            <p:ph idx="1"/>
          </p:nvPr>
        </p:nvSpPr>
        <p:spPr>
          <a:xfrm>
            <a:off x="457200" y="1600200"/>
            <a:ext cx="8291264" cy="4873752"/>
          </a:xfrm>
        </p:spPr>
        <p:txBody>
          <a:bodyPr>
            <a:normAutofit/>
          </a:bodyPr>
          <a:lstStyle/>
          <a:p>
            <a:r>
              <a:rPr lang="tr-TR" b="1" dirty="0"/>
              <a:t>Proje numaraları: </a:t>
            </a:r>
            <a:r>
              <a:rPr lang="tr-TR" dirty="0"/>
              <a:t>2022-1-TR01-KA131-HED-000067512</a:t>
            </a:r>
            <a:endParaRPr lang="tr-TR" b="1" dirty="0"/>
          </a:p>
          <a:p>
            <a:r>
              <a:rPr lang="tr-TR" b="1" dirty="0"/>
              <a:t>Hareketlilik Başvuru Türü:  </a:t>
            </a:r>
            <a:r>
              <a:rPr lang="tr-TR" dirty="0"/>
              <a:t>Personel Ders Verme</a:t>
            </a:r>
          </a:p>
          <a:p>
            <a:r>
              <a:rPr lang="tr-TR" b="1" u="sng" dirty="0"/>
              <a:t>Kontenjan:</a:t>
            </a:r>
            <a:r>
              <a:rPr lang="tr-TR" u="sng" dirty="0"/>
              <a:t> </a:t>
            </a:r>
          </a:p>
          <a:p>
            <a:r>
              <a:rPr lang="tr-TR" b="1" dirty="0"/>
              <a:t>Ders Verme Hareketliliği: </a:t>
            </a:r>
            <a:endParaRPr lang="tr-TR" dirty="0"/>
          </a:p>
          <a:p>
            <a:r>
              <a:rPr lang="tr-TR" b="1" dirty="0"/>
              <a:t>Hareketlilik süresi:</a:t>
            </a:r>
            <a:r>
              <a:rPr lang="tr-TR" dirty="0"/>
              <a:t> 5 gün (faaliyet için) </a:t>
            </a:r>
          </a:p>
          <a:p>
            <a:r>
              <a:rPr lang="tr-TR" b="1" dirty="0"/>
              <a:t>Proje bitiş tarihi: 28 Temmuz 2024</a:t>
            </a:r>
            <a:endParaRPr lang="tr-TR" dirty="0"/>
          </a:p>
          <a:p>
            <a:r>
              <a:rPr lang="tr-TR" dirty="0"/>
              <a:t>Tüm hareketlilik faaliyetleri bu tarihten önce tamamlanmalıdır.</a:t>
            </a:r>
          </a:p>
          <a:p>
            <a:endParaRPr lang="tr-TR" dirty="0"/>
          </a:p>
        </p:txBody>
      </p:sp>
    </p:spTree>
    <p:extLst>
      <p:ext uri="{BB962C8B-B14F-4D97-AF65-F5344CB8AC3E}">
        <p14:creationId xmlns:p14="http://schemas.microsoft.com/office/powerpoint/2010/main" val="24329055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436022"/>
            <a:ext cx="4038285" cy="369332"/>
          </a:xfrm>
          <a:prstGeom prst="rect">
            <a:avLst/>
          </a:prstGeom>
        </p:spPr>
        <p:txBody>
          <a:bodyPr wrap="none">
            <a:spAutoFit/>
          </a:bodyPr>
          <a:lstStyle/>
          <a:p>
            <a:r>
              <a:rPr lang="tr-TR" b="1" dirty="0">
                <a:solidFill>
                  <a:srgbClr val="FF0000"/>
                </a:solidFill>
              </a:rPr>
              <a:t>Hibe Desteği (KA131 ÜLKELER)</a:t>
            </a:r>
            <a:endParaRPr lang="tr-TR" dirty="0">
              <a:solidFill>
                <a:srgbClr val="FF0000"/>
              </a:solidFill>
            </a:endParaRPr>
          </a:p>
        </p:txBody>
      </p:sp>
      <p:sp>
        <p:nvSpPr>
          <p:cNvPr id="3" name="Dikdörtgen 2"/>
          <p:cNvSpPr/>
          <p:nvPr/>
        </p:nvSpPr>
        <p:spPr>
          <a:xfrm>
            <a:off x="683567" y="843585"/>
            <a:ext cx="7604185" cy="1200329"/>
          </a:xfrm>
          <a:prstGeom prst="rect">
            <a:avLst/>
          </a:prstGeom>
        </p:spPr>
        <p:txBody>
          <a:bodyPr wrap="square">
            <a:spAutoFit/>
          </a:bodyPr>
          <a:lstStyle/>
          <a:p>
            <a:pPr marL="285750" indent="-285750">
              <a:buFont typeface="Wingdings" pitchFamily="2" charset="2"/>
              <a:buChar char="Ø"/>
            </a:pPr>
            <a:r>
              <a:rPr lang="tr-TR" dirty="0"/>
              <a:t>Personel hareketliliğinden faydalanacak personele verilecek olan gündelik miktarı gidilen ülke ile birlikte gidilen süreye göre aşağıdaki tabloda belirtilen tutarlar dikkate alınarak hesaplanır. Tabloda gösterilen miktarlar Avro cinsindendir.</a:t>
            </a:r>
          </a:p>
        </p:txBody>
      </p:sp>
      <p:graphicFrame>
        <p:nvGraphicFramePr>
          <p:cNvPr id="4" name="Tablo 3"/>
          <p:cNvGraphicFramePr>
            <a:graphicFrameLocks noGrp="1"/>
          </p:cNvGraphicFramePr>
          <p:nvPr>
            <p:extLst>
              <p:ext uri="{D42A27DB-BD31-4B8C-83A1-F6EECF244321}">
                <p14:modId xmlns:p14="http://schemas.microsoft.com/office/powerpoint/2010/main" val="2765731419"/>
              </p:ext>
            </p:extLst>
          </p:nvPr>
        </p:nvGraphicFramePr>
        <p:xfrm>
          <a:off x="935595" y="2051376"/>
          <a:ext cx="7352157" cy="3857346"/>
        </p:xfrm>
        <a:graphic>
          <a:graphicData uri="http://schemas.openxmlformats.org/drawingml/2006/table">
            <a:tbl>
              <a:tblPr firstRow="1" bandRow="1">
                <a:tableStyleId>{5C22544A-7EE6-4342-B048-85BDC9FD1C3A}</a:tableStyleId>
              </a:tblPr>
              <a:tblGrid>
                <a:gridCol w="2450719">
                  <a:extLst>
                    <a:ext uri="{9D8B030D-6E8A-4147-A177-3AD203B41FA5}">
                      <a16:colId xmlns:a16="http://schemas.microsoft.com/office/drawing/2014/main" val="20000"/>
                    </a:ext>
                  </a:extLst>
                </a:gridCol>
                <a:gridCol w="2450719">
                  <a:extLst>
                    <a:ext uri="{9D8B030D-6E8A-4147-A177-3AD203B41FA5}">
                      <a16:colId xmlns:a16="http://schemas.microsoft.com/office/drawing/2014/main" val="20001"/>
                    </a:ext>
                  </a:extLst>
                </a:gridCol>
                <a:gridCol w="2450719">
                  <a:extLst>
                    <a:ext uri="{9D8B030D-6E8A-4147-A177-3AD203B41FA5}">
                      <a16:colId xmlns:a16="http://schemas.microsoft.com/office/drawing/2014/main" val="20002"/>
                    </a:ext>
                  </a:extLst>
                </a:gridCol>
              </a:tblGrid>
              <a:tr h="508826">
                <a:tc>
                  <a:txBody>
                    <a:bodyPr/>
                    <a:lstStyle/>
                    <a:p>
                      <a:r>
                        <a:rPr kumimoji="0" lang="tr-TR" b="1" i="0" kern="1200" dirty="0">
                          <a:solidFill>
                            <a:schemeClr val="tx1"/>
                          </a:solidFill>
                          <a:effectLst/>
                          <a:latin typeface="+mn-lt"/>
                          <a:ea typeface="+mn-ea"/>
                          <a:cs typeface="+mn-cs"/>
                        </a:rPr>
                        <a:t>Ülke Grupları</a:t>
                      </a:r>
                      <a:endParaRPr lang="tr-TR" dirty="0">
                        <a:solidFill>
                          <a:schemeClr val="tx1"/>
                        </a:solidFill>
                      </a:endParaRPr>
                    </a:p>
                  </a:txBody>
                  <a:tcPr/>
                </a:tc>
                <a:tc>
                  <a:txBody>
                    <a:bodyPr/>
                    <a:lstStyle/>
                    <a:p>
                      <a:r>
                        <a:rPr kumimoji="0" lang="tr-TR" b="1" i="0" kern="1200" dirty="0">
                          <a:solidFill>
                            <a:schemeClr val="tx1"/>
                          </a:solidFill>
                          <a:effectLst/>
                          <a:latin typeface="+mn-lt"/>
                          <a:ea typeface="+mn-ea"/>
                          <a:cs typeface="+mn-cs"/>
                        </a:rPr>
                        <a:t>Hareketlilikte Misafir Olunan Ülkeler</a:t>
                      </a:r>
                      <a:endParaRPr lang="tr-TR" dirty="0">
                        <a:solidFill>
                          <a:schemeClr val="tx1"/>
                        </a:solidFill>
                      </a:endParaRPr>
                    </a:p>
                  </a:txBody>
                  <a:tcPr/>
                </a:tc>
                <a:tc>
                  <a:txBody>
                    <a:bodyPr/>
                    <a:lstStyle/>
                    <a:p>
                      <a:r>
                        <a:rPr kumimoji="0" lang="tr-TR" b="1" i="0" kern="1200" dirty="0">
                          <a:solidFill>
                            <a:schemeClr val="tx1"/>
                          </a:solidFill>
                          <a:effectLst/>
                          <a:latin typeface="+mn-lt"/>
                          <a:ea typeface="+mn-ea"/>
                          <a:cs typeface="+mn-cs"/>
                        </a:rPr>
                        <a:t>Günlük hibe</a:t>
                      </a:r>
                      <a:br>
                        <a:rPr kumimoji="0" lang="tr-TR" b="1" i="0" kern="1200" dirty="0">
                          <a:solidFill>
                            <a:schemeClr val="tx1"/>
                          </a:solidFill>
                          <a:effectLst/>
                          <a:latin typeface="+mn-lt"/>
                          <a:ea typeface="+mn-ea"/>
                          <a:cs typeface="+mn-cs"/>
                        </a:rPr>
                      </a:br>
                      <a:r>
                        <a:rPr kumimoji="0" lang="tr-TR" b="1" i="0" kern="1200" dirty="0">
                          <a:solidFill>
                            <a:schemeClr val="tx1"/>
                          </a:solidFill>
                          <a:effectLst/>
                          <a:latin typeface="+mn-lt"/>
                          <a:ea typeface="+mn-ea"/>
                          <a:cs typeface="+mn-cs"/>
                        </a:rPr>
                        <a:t>miktarları</a:t>
                      </a:r>
                      <a:br>
                        <a:rPr kumimoji="0" lang="tr-TR" b="1" i="0" kern="1200" dirty="0">
                          <a:solidFill>
                            <a:schemeClr val="tx1"/>
                          </a:solidFill>
                          <a:effectLst/>
                          <a:latin typeface="+mn-lt"/>
                          <a:ea typeface="+mn-ea"/>
                          <a:cs typeface="+mn-cs"/>
                        </a:rPr>
                      </a:br>
                      <a:r>
                        <a:rPr kumimoji="0" lang="tr-TR" b="1" i="0" kern="1200" dirty="0">
                          <a:solidFill>
                            <a:schemeClr val="tx1"/>
                          </a:solidFill>
                          <a:effectLst/>
                          <a:latin typeface="+mn-lt"/>
                          <a:ea typeface="+mn-ea"/>
                          <a:cs typeface="+mn-cs"/>
                        </a:rPr>
                        <a:t>(Avro)</a:t>
                      </a:r>
                      <a:endParaRPr lang="tr-TR" dirty="0">
                        <a:solidFill>
                          <a:schemeClr val="tx1"/>
                        </a:solidFill>
                      </a:endParaRPr>
                    </a:p>
                  </a:txBody>
                  <a:tcPr/>
                </a:tc>
                <a:extLst>
                  <a:ext uri="{0D108BD9-81ED-4DB2-BD59-A6C34878D82A}">
                    <a16:rowId xmlns:a16="http://schemas.microsoft.com/office/drawing/2014/main" val="10000"/>
                  </a:ext>
                </a:extLst>
              </a:tr>
              <a:tr h="1021893">
                <a:tc>
                  <a:txBody>
                    <a:bodyPr/>
                    <a:lstStyle/>
                    <a:p>
                      <a:pPr algn="just"/>
                      <a:r>
                        <a:rPr lang="tr-TR" sz="1200" dirty="0">
                          <a:effectLst/>
                          <a:latin typeface="Open Sans"/>
                        </a:rPr>
                        <a:t>1. Grup Program Ülkeleri</a:t>
                      </a:r>
                    </a:p>
                  </a:txBody>
                  <a:tcPr marL="95250" marR="95250" marT="95250" marB="95250" anchor="ctr"/>
                </a:tc>
                <a:tc>
                  <a:txBody>
                    <a:bodyPr/>
                    <a:lstStyle/>
                    <a:p>
                      <a:pPr algn="just"/>
                      <a:r>
                        <a:rPr lang="tr-TR" sz="1200">
                          <a:effectLst/>
                          <a:latin typeface="Open Sans"/>
                        </a:rPr>
                        <a:t>Birleşik Krallık, Danimarka, Finlandiya, İrlanda, İsveç, İzlanda, Lihtenştayn, Lüksemburg, Norveç</a:t>
                      </a:r>
                    </a:p>
                  </a:txBody>
                  <a:tcPr marL="95250" marR="95250" marT="95250" marB="95250" anchor="ctr"/>
                </a:tc>
                <a:tc>
                  <a:txBody>
                    <a:bodyPr/>
                    <a:lstStyle/>
                    <a:p>
                      <a:pPr algn="just"/>
                      <a:r>
                        <a:rPr lang="tr-TR" sz="1200" dirty="0">
                          <a:effectLst/>
                          <a:latin typeface="Open Sans"/>
                        </a:rPr>
                        <a:t>162</a:t>
                      </a:r>
                    </a:p>
                  </a:txBody>
                  <a:tcPr marL="95250" marR="95250" marT="95250" marB="95250" anchor="ctr"/>
                </a:tc>
                <a:extLst>
                  <a:ext uri="{0D108BD9-81ED-4DB2-BD59-A6C34878D82A}">
                    <a16:rowId xmlns:a16="http://schemas.microsoft.com/office/drawing/2014/main" val="10001"/>
                  </a:ext>
                </a:extLst>
              </a:tr>
              <a:tr h="1021893">
                <a:tc>
                  <a:txBody>
                    <a:bodyPr/>
                    <a:lstStyle/>
                    <a:p>
                      <a:pPr algn="just"/>
                      <a:r>
                        <a:rPr lang="tr-TR" sz="1200" dirty="0">
                          <a:effectLst/>
                          <a:latin typeface="Open Sans"/>
                        </a:rPr>
                        <a:t>2. Grup Program Ülkeleri</a:t>
                      </a:r>
                    </a:p>
                  </a:txBody>
                  <a:tcPr marL="95250" marR="95250" marT="95250" marB="95250" anchor="ctr"/>
                </a:tc>
                <a:tc>
                  <a:txBody>
                    <a:bodyPr/>
                    <a:lstStyle/>
                    <a:p>
                      <a:pPr algn="just"/>
                      <a:r>
                        <a:rPr lang="tr-TR" sz="1200" dirty="0">
                          <a:effectLst/>
                          <a:latin typeface="Open Sans"/>
                        </a:rPr>
                        <a:t>Almanya, Avusturya, Belçika, Fransa, Güney Kıbrıs, Hollanda, İspanya, İtalya, Malta, Portekiz, Yunanistan</a:t>
                      </a:r>
                    </a:p>
                  </a:txBody>
                  <a:tcPr marL="95250" marR="95250" marT="95250" marB="95250" anchor="ctr"/>
                </a:tc>
                <a:tc>
                  <a:txBody>
                    <a:bodyPr/>
                    <a:lstStyle/>
                    <a:p>
                      <a:pPr algn="just"/>
                      <a:r>
                        <a:rPr lang="tr-TR" sz="1200" dirty="0">
                          <a:effectLst/>
                          <a:latin typeface="Open Sans"/>
                        </a:rPr>
                        <a:t>144</a:t>
                      </a:r>
                    </a:p>
                  </a:txBody>
                  <a:tcPr marL="95250" marR="95250" marT="95250" marB="95250" anchor="ctr"/>
                </a:tc>
                <a:extLst>
                  <a:ext uri="{0D108BD9-81ED-4DB2-BD59-A6C34878D82A}">
                    <a16:rowId xmlns:a16="http://schemas.microsoft.com/office/drawing/2014/main" val="10002"/>
                  </a:ext>
                </a:extLst>
              </a:tr>
              <a:tr h="237296">
                <a:tc>
                  <a:txBody>
                    <a:bodyPr/>
                    <a:lstStyle/>
                    <a:p>
                      <a:pPr algn="just"/>
                      <a:r>
                        <a:rPr lang="tr-TR" sz="1200" dirty="0">
                          <a:effectLst/>
                          <a:latin typeface="Open Sans"/>
                        </a:rPr>
                        <a:t>3. Grup Program Ülkeleri</a:t>
                      </a:r>
                    </a:p>
                  </a:txBody>
                  <a:tcPr marL="95250" marR="95250" marT="95250" marB="95250" anchor="ctr"/>
                </a:tc>
                <a:tc>
                  <a:txBody>
                    <a:bodyPr/>
                    <a:lstStyle/>
                    <a:p>
                      <a:pPr algn="just"/>
                      <a:r>
                        <a:rPr lang="tr-TR" sz="1200" dirty="0">
                          <a:effectLst/>
                          <a:latin typeface="Open Sans"/>
                        </a:rPr>
                        <a:t>Bulgaristan, Çek Cumhuriyeti, Estonya, Hırvatistan, Letonya, Litvanya, Macaristan, Makedonya, Polonya, Romanya, Sırbistan, Slovakya, Slovenya, Türkiye *</a:t>
                      </a:r>
                    </a:p>
                  </a:txBody>
                  <a:tcPr marL="95250" marR="95250" marT="95250" marB="95250" anchor="ctr"/>
                </a:tc>
                <a:tc>
                  <a:txBody>
                    <a:bodyPr/>
                    <a:lstStyle/>
                    <a:p>
                      <a:pPr algn="just"/>
                      <a:r>
                        <a:rPr lang="tr-TR" sz="1200" dirty="0">
                          <a:effectLst/>
                          <a:latin typeface="Open Sans"/>
                        </a:rPr>
                        <a:t>126</a:t>
                      </a:r>
                    </a:p>
                  </a:txBody>
                  <a:tcPr marL="95250" marR="95250" marT="95250" marB="9525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22290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620688"/>
            <a:ext cx="4105611" cy="369332"/>
          </a:xfrm>
          <a:prstGeom prst="rect">
            <a:avLst/>
          </a:prstGeom>
        </p:spPr>
        <p:txBody>
          <a:bodyPr wrap="none">
            <a:spAutoFit/>
          </a:bodyPr>
          <a:lstStyle/>
          <a:p>
            <a:r>
              <a:rPr lang="tr-TR" b="1" dirty="0">
                <a:solidFill>
                  <a:srgbClr val="FF0000"/>
                </a:solidFill>
              </a:rPr>
              <a:t>Hibe Desteği (KA107 ÜLKELER)</a:t>
            </a:r>
            <a:endParaRPr lang="tr-TR" dirty="0">
              <a:solidFill>
                <a:srgbClr val="FF0000"/>
              </a:solidFill>
            </a:endParaRPr>
          </a:p>
        </p:txBody>
      </p:sp>
      <p:graphicFrame>
        <p:nvGraphicFramePr>
          <p:cNvPr id="3" name="Tablo 2"/>
          <p:cNvGraphicFramePr>
            <a:graphicFrameLocks noGrp="1"/>
          </p:cNvGraphicFramePr>
          <p:nvPr>
            <p:extLst>
              <p:ext uri="{D42A27DB-BD31-4B8C-83A1-F6EECF244321}">
                <p14:modId xmlns:p14="http://schemas.microsoft.com/office/powerpoint/2010/main" val="409284315"/>
              </p:ext>
            </p:extLst>
          </p:nvPr>
        </p:nvGraphicFramePr>
        <p:xfrm>
          <a:off x="827584" y="1484784"/>
          <a:ext cx="7344816" cy="2834640"/>
        </p:xfrm>
        <a:graphic>
          <a:graphicData uri="http://schemas.openxmlformats.org/drawingml/2006/table">
            <a:tbl>
              <a:tblPr firstRow="1" bandRow="1">
                <a:tableStyleId>{5C22544A-7EE6-4342-B048-85BDC9FD1C3A}</a:tableStyleId>
              </a:tblPr>
              <a:tblGrid>
                <a:gridCol w="2448272">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2448272">
                  <a:extLst>
                    <a:ext uri="{9D8B030D-6E8A-4147-A177-3AD203B41FA5}">
                      <a16:colId xmlns:a16="http://schemas.microsoft.com/office/drawing/2014/main" val="20002"/>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baseline="0" dirty="0">
                          <a:solidFill>
                            <a:schemeClr val="tx1"/>
                          </a:solidFill>
                          <a:latin typeface="+mn-lt"/>
                          <a:ea typeface="+mn-ea"/>
                          <a:cs typeface="+mn-cs"/>
                        </a:rPr>
                        <a:t>Gidilebilecek Ülke </a:t>
                      </a:r>
                      <a:r>
                        <a:rPr kumimoji="0" lang="tr-TR" sz="1800" b="0" i="0" u="none" strike="noStrike" kern="1200" baseline="0" dirty="0">
                          <a:solidFill>
                            <a:schemeClr val="tx1"/>
                          </a:solidFill>
                          <a:latin typeface="+mn-lt"/>
                          <a:ea typeface="+mn-ea"/>
                          <a:cs typeface="+mn-cs"/>
                        </a:rPr>
                        <a:t>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baseline="0" dirty="0">
                          <a:solidFill>
                            <a:schemeClr val="tx1"/>
                          </a:solidFill>
                          <a:latin typeface="+mn-lt"/>
                          <a:ea typeface="+mn-ea"/>
                          <a:cs typeface="+mn-cs"/>
                        </a:rPr>
                        <a:t>Eğitim Alma Hareketliliği Kişi Sayısı </a:t>
                      </a:r>
                      <a:r>
                        <a:rPr kumimoji="0" lang="tr-TR" sz="1800" b="0" i="0" u="none" strike="noStrike" kern="1200" baseline="0" dirty="0">
                          <a:solidFill>
                            <a:schemeClr val="lt1"/>
                          </a:solidFill>
                          <a:latin typeface="+mn-lt"/>
                          <a:ea typeface="+mn-ea"/>
                          <a:cs typeface="+mn-cs"/>
                        </a:rPr>
                        <a:t>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baseline="0" dirty="0">
                          <a:solidFill>
                            <a:schemeClr val="tx1"/>
                          </a:solidFill>
                          <a:latin typeface="+mn-lt"/>
                          <a:ea typeface="+mn-ea"/>
                          <a:cs typeface="+mn-cs"/>
                        </a:rPr>
                        <a:t>Günlük hibe miktarları (€) </a:t>
                      </a:r>
                      <a:r>
                        <a:rPr kumimoji="0" lang="tr-TR" sz="1800" b="0" i="0" u="none" strike="noStrike" kern="1200" baseline="0" dirty="0">
                          <a:solidFill>
                            <a:schemeClr val="lt1"/>
                          </a:solidFill>
                          <a:latin typeface="+mn-lt"/>
                          <a:ea typeface="+mn-ea"/>
                          <a:cs typeface="+mn-cs"/>
                        </a:rPr>
                        <a:t>	</a:t>
                      </a:r>
                    </a:p>
                    <a:p>
                      <a:endParaRPr lang="tr-TR" dirty="0"/>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err="1">
                          <a:solidFill>
                            <a:schemeClr val="dk1"/>
                          </a:solidFill>
                          <a:latin typeface="+mn-lt"/>
                          <a:ea typeface="+mn-ea"/>
                          <a:cs typeface="+mn-cs"/>
                        </a:rPr>
                        <a:t>Azerbeycan</a:t>
                      </a:r>
                      <a:r>
                        <a:rPr kumimoji="0" lang="tr-TR" sz="1800" b="0" i="0" u="none" strike="noStrike" kern="1200" baseline="0" dirty="0">
                          <a:solidFill>
                            <a:schemeClr val="dk1"/>
                          </a:solidFill>
                          <a:latin typeface="+mn-lt"/>
                          <a:ea typeface="+mn-ea"/>
                          <a:cs typeface="+mn-cs"/>
                        </a:rPr>
                        <a:t>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1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180 € 	</a:t>
                      </a:r>
                    </a:p>
                    <a:p>
                      <a:endParaRPr lang="tr-TR"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Bosna Hersek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1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180 € 	</a:t>
                      </a:r>
                    </a:p>
                    <a:p>
                      <a:endParaRPr lang="tr-TR" dirty="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Kosova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2 	</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baseline="0" dirty="0">
                          <a:solidFill>
                            <a:schemeClr val="dk1"/>
                          </a:solidFill>
                          <a:latin typeface="+mn-lt"/>
                          <a:ea typeface="+mn-ea"/>
                          <a:cs typeface="+mn-cs"/>
                        </a:rPr>
                        <a:t>180 € 	</a:t>
                      </a:r>
                    </a:p>
                    <a:p>
                      <a:endParaRPr lang="tr-T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049665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692696"/>
            <a:ext cx="7272808" cy="4524315"/>
          </a:xfrm>
          <a:prstGeom prst="rect">
            <a:avLst/>
          </a:prstGeom>
        </p:spPr>
        <p:txBody>
          <a:bodyPr wrap="square">
            <a:spAutoFit/>
          </a:bodyPr>
          <a:lstStyle/>
          <a:p>
            <a:r>
              <a:rPr lang="tr-TR" b="1" dirty="0">
                <a:solidFill>
                  <a:srgbClr val="FF0000"/>
                </a:solidFill>
              </a:rPr>
              <a:t>Hibe Hesaplamaları</a:t>
            </a:r>
            <a:endParaRPr lang="tr-TR" dirty="0">
              <a:solidFill>
                <a:srgbClr val="FF0000"/>
              </a:solidFill>
            </a:endParaRPr>
          </a:p>
          <a:p>
            <a:r>
              <a:rPr lang="tr-TR" dirty="0"/>
              <a:t> </a:t>
            </a:r>
          </a:p>
          <a:p>
            <a:endParaRPr lang="tr-TR" dirty="0"/>
          </a:p>
          <a:p>
            <a:endParaRPr lang="tr-TR" dirty="0"/>
          </a:p>
          <a:p>
            <a:r>
              <a:rPr lang="tr-TR" b="1" u="sng" dirty="0">
                <a:solidFill>
                  <a:srgbClr val="FF0000"/>
                </a:solidFill>
              </a:rPr>
              <a:t>Gündelik Hesaplamaları</a:t>
            </a:r>
            <a:endParaRPr lang="tr-TR" dirty="0">
              <a:solidFill>
                <a:srgbClr val="FF0000"/>
              </a:solidFill>
            </a:endParaRPr>
          </a:p>
          <a:p>
            <a:pPr marL="285750" indent="-285750">
              <a:buFont typeface="Wingdings" pitchFamily="2" charset="2"/>
              <a:buChar char="Ø"/>
            </a:pPr>
            <a:r>
              <a:rPr lang="tr-TR" dirty="0"/>
              <a:t>Personelin faaliyet süreleri ve hibeleri, faaliyet başlamadan önce tahminî olarak hesaplanır. Faaliyet sona erdikten sonra gerçekleşen kesin süreler ve hibeler tekrar hesaplanmalıdır.</a:t>
            </a:r>
          </a:p>
          <a:p>
            <a:endParaRPr lang="tr-TR" dirty="0"/>
          </a:p>
          <a:p>
            <a:endParaRPr lang="tr-TR" dirty="0"/>
          </a:p>
          <a:p>
            <a:endParaRPr lang="tr-TR" dirty="0"/>
          </a:p>
          <a:p>
            <a:r>
              <a:rPr lang="tr-TR" dirty="0"/>
              <a:t> </a:t>
            </a:r>
          </a:p>
          <a:p>
            <a:r>
              <a:rPr lang="tr-TR" b="1" u="sng" dirty="0">
                <a:solidFill>
                  <a:srgbClr val="FF0000"/>
                </a:solidFill>
              </a:rPr>
              <a:t>Seyahat Gideri Hesaplamaları</a:t>
            </a:r>
            <a:endParaRPr lang="tr-TR" dirty="0">
              <a:solidFill>
                <a:srgbClr val="FF0000"/>
              </a:solidFill>
            </a:endParaRPr>
          </a:p>
          <a:p>
            <a:r>
              <a:rPr lang="tr-TR" dirty="0"/>
              <a:t>Personel hareketliliği faaliyetinden faydalanan personeline ödenecek seyahat gideri miktarı “Mesafe Hesaplayıcı” kullanılarak hesap edilir. </a:t>
            </a:r>
          </a:p>
        </p:txBody>
      </p:sp>
    </p:spTree>
    <p:extLst>
      <p:ext uri="{BB962C8B-B14F-4D97-AF65-F5344CB8AC3E}">
        <p14:creationId xmlns:p14="http://schemas.microsoft.com/office/powerpoint/2010/main" val="793184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874386"/>
            <a:ext cx="8424936" cy="2862322"/>
          </a:xfrm>
          <a:prstGeom prst="rect">
            <a:avLst/>
          </a:prstGeom>
        </p:spPr>
        <p:txBody>
          <a:bodyPr wrap="square">
            <a:spAutoFit/>
          </a:bodyPr>
          <a:lstStyle/>
          <a:p>
            <a:r>
              <a:rPr lang="tr-TR" b="1" dirty="0">
                <a:solidFill>
                  <a:srgbClr val="FF0000"/>
                </a:solidFill>
                <a:hlinkClick r:id="rId2"/>
              </a:rPr>
              <a:t>Mesafe Hesaplayıcı: </a:t>
            </a:r>
            <a:r>
              <a:rPr lang="tr-TR" b="1" dirty="0">
                <a:hlinkClick r:id="rId2"/>
              </a:rPr>
              <a:t>http://ec.europa.eu/programmes/erasmus-plus/tools/distance_en.htm</a:t>
            </a:r>
            <a:endParaRPr lang="tr-TR" dirty="0"/>
          </a:p>
          <a:p>
            <a:pPr marL="285750" indent="-285750">
              <a:buFont typeface="Wingdings" pitchFamily="2" charset="2"/>
              <a:buChar char="Ø"/>
            </a:pPr>
            <a:r>
              <a:rPr lang="tr-TR" dirty="0"/>
              <a:t>Mesafe hesaplayıcısı aracılığı ile personelin yerleşik olduğu yerden, faaliyet yerine kadar olan iki nokta arasının km değeri tespit edilmeli ve aşağıdaki tablo kullanılarak seyahat hibesi hesaplanır.  Mesafe hesaplayıcıda çıkan kilometrenin aşağıdaki tablodaki hibe karşılığı gidiş-dönüş rakamı olup, söz konusu miktar ikiyle çarpılmaz. Personelin aktarmalı olarak seyahat etmesi, yukarıda belirtilen mesafe hesaplaması ile varılan mesafeyi etkilemez.</a:t>
            </a:r>
          </a:p>
          <a:p>
            <a:r>
              <a:rPr lang="tr-TR" dirty="0"/>
              <a:t> </a:t>
            </a:r>
          </a:p>
        </p:txBody>
      </p:sp>
      <p:sp>
        <p:nvSpPr>
          <p:cNvPr id="3" name="Dikdörtgen 2"/>
          <p:cNvSpPr/>
          <p:nvPr/>
        </p:nvSpPr>
        <p:spPr>
          <a:xfrm>
            <a:off x="467544" y="433255"/>
            <a:ext cx="3810659" cy="369332"/>
          </a:xfrm>
          <a:prstGeom prst="rect">
            <a:avLst/>
          </a:prstGeom>
        </p:spPr>
        <p:txBody>
          <a:bodyPr wrap="none">
            <a:spAutoFit/>
          </a:bodyPr>
          <a:lstStyle/>
          <a:p>
            <a:r>
              <a:rPr lang="tr-TR" b="1" u="sng" dirty="0">
                <a:solidFill>
                  <a:srgbClr val="FF0000"/>
                </a:solidFill>
              </a:rPr>
              <a:t>Seyahat Gideri Hesaplamaları</a:t>
            </a:r>
            <a:endParaRPr lang="tr-TR" dirty="0">
              <a:solidFill>
                <a:srgbClr val="FF0000"/>
              </a:solidFill>
            </a:endParaRPr>
          </a:p>
        </p:txBody>
      </p:sp>
      <p:graphicFrame>
        <p:nvGraphicFramePr>
          <p:cNvPr id="4" name="Tablo 3"/>
          <p:cNvGraphicFramePr>
            <a:graphicFrameLocks noGrp="1"/>
          </p:cNvGraphicFramePr>
          <p:nvPr>
            <p:extLst>
              <p:ext uri="{D42A27DB-BD31-4B8C-83A1-F6EECF244321}">
                <p14:modId xmlns:p14="http://schemas.microsoft.com/office/powerpoint/2010/main" val="1211356772"/>
              </p:ext>
            </p:extLst>
          </p:nvPr>
        </p:nvGraphicFramePr>
        <p:xfrm>
          <a:off x="1415988" y="3501008"/>
          <a:ext cx="6096000" cy="29845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kumimoji="0" lang="tr-TR" b="1" i="0" kern="1200" dirty="0">
                          <a:solidFill>
                            <a:schemeClr val="tx1"/>
                          </a:solidFill>
                          <a:effectLst/>
                          <a:latin typeface="+mn-lt"/>
                          <a:ea typeface="+mn-ea"/>
                          <a:cs typeface="+mn-cs"/>
                        </a:rPr>
                        <a:t>Elde edilen “km” değeri</a:t>
                      </a:r>
                      <a:endParaRPr lang="tr-TR" dirty="0">
                        <a:solidFill>
                          <a:schemeClr val="tx1"/>
                        </a:solidFill>
                      </a:endParaRPr>
                    </a:p>
                  </a:txBody>
                  <a:tcPr/>
                </a:tc>
                <a:tc>
                  <a:txBody>
                    <a:bodyPr/>
                    <a:lstStyle/>
                    <a:p>
                      <a:r>
                        <a:rPr kumimoji="0" lang="tr-TR" b="1" i="0" kern="1200" dirty="0">
                          <a:solidFill>
                            <a:schemeClr val="tx1"/>
                          </a:solidFill>
                          <a:effectLst/>
                          <a:latin typeface="+mn-lt"/>
                          <a:ea typeface="+mn-ea"/>
                          <a:cs typeface="+mn-cs"/>
                        </a:rPr>
                        <a:t>Hibe miktarı (Avro)</a:t>
                      </a:r>
                      <a:endParaRPr lang="tr-TR" dirty="0">
                        <a:solidFill>
                          <a:schemeClr val="tx1"/>
                        </a:solidFill>
                      </a:endParaRPr>
                    </a:p>
                  </a:txBody>
                  <a:tcPr/>
                </a:tc>
                <a:extLst>
                  <a:ext uri="{0D108BD9-81ED-4DB2-BD59-A6C34878D82A}">
                    <a16:rowId xmlns:a16="http://schemas.microsoft.com/office/drawing/2014/main" val="10000"/>
                  </a:ext>
                </a:extLst>
              </a:tr>
              <a:tr h="370840">
                <a:tc>
                  <a:txBody>
                    <a:bodyPr/>
                    <a:lstStyle/>
                    <a:p>
                      <a:pPr algn="just"/>
                      <a:r>
                        <a:rPr lang="tr-TR" sz="1200" dirty="0">
                          <a:effectLst/>
                          <a:latin typeface="Open Sans"/>
                        </a:rPr>
                        <a:t>10 - 99 KM arası</a:t>
                      </a:r>
                    </a:p>
                  </a:txBody>
                  <a:tcPr marL="95250" marR="95250" marT="95250" marB="95250" anchor="ctr"/>
                </a:tc>
                <a:tc>
                  <a:txBody>
                    <a:bodyPr/>
                    <a:lstStyle/>
                    <a:p>
                      <a:pPr algn="just"/>
                      <a:r>
                        <a:rPr lang="tr-TR" sz="1200">
                          <a:effectLst/>
                          <a:latin typeface="Open Sans"/>
                        </a:rPr>
                        <a:t>20</a:t>
                      </a:r>
                    </a:p>
                  </a:txBody>
                  <a:tcPr marL="95250" marR="95250" marT="95250" marB="95250" anchor="ctr"/>
                </a:tc>
                <a:extLst>
                  <a:ext uri="{0D108BD9-81ED-4DB2-BD59-A6C34878D82A}">
                    <a16:rowId xmlns:a16="http://schemas.microsoft.com/office/drawing/2014/main" val="10001"/>
                  </a:ext>
                </a:extLst>
              </a:tr>
              <a:tr h="370840">
                <a:tc>
                  <a:txBody>
                    <a:bodyPr/>
                    <a:lstStyle/>
                    <a:p>
                      <a:pPr algn="just"/>
                      <a:r>
                        <a:rPr lang="tr-TR" sz="1200" dirty="0">
                          <a:effectLst/>
                          <a:latin typeface="Open Sans"/>
                        </a:rPr>
                        <a:t>100 - 499 KM arası</a:t>
                      </a:r>
                    </a:p>
                  </a:txBody>
                  <a:tcPr marL="95250" marR="95250" marT="95250" marB="95250" anchor="ctr"/>
                </a:tc>
                <a:tc>
                  <a:txBody>
                    <a:bodyPr/>
                    <a:lstStyle/>
                    <a:p>
                      <a:pPr algn="just"/>
                      <a:r>
                        <a:rPr lang="tr-TR" sz="1200" dirty="0">
                          <a:effectLst/>
                          <a:latin typeface="Open Sans"/>
                        </a:rPr>
                        <a:t>180</a:t>
                      </a:r>
                    </a:p>
                  </a:txBody>
                  <a:tcPr marL="95250" marR="95250" marT="95250" marB="95250" anchor="ctr"/>
                </a:tc>
                <a:extLst>
                  <a:ext uri="{0D108BD9-81ED-4DB2-BD59-A6C34878D82A}">
                    <a16:rowId xmlns:a16="http://schemas.microsoft.com/office/drawing/2014/main" val="10002"/>
                  </a:ext>
                </a:extLst>
              </a:tr>
              <a:tr h="370840">
                <a:tc>
                  <a:txBody>
                    <a:bodyPr/>
                    <a:lstStyle/>
                    <a:p>
                      <a:pPr algn="just"/>
                      <a:r>
                        <a:rPr lang="tr-TR" sz="1200" dirty="0">
                          <a:effectLst/>
                          <a:latin typeface="Open Sans"/>
                        </a:rPr>
                        <a:t>500 - 1999 KM arası</a:t>
                      </a:r>
                    </a:p>
                  </a:txBody>
                  <a:tcPr marL="95250" marR="95250" marT="95250" marB="95250" anchor="ctr"/>
                </a:tc>
                <a:tc>
                  <a:txBody>
                    <a:bodyPr/>
                    <a:lstStyle/>
                    <a:p>
                      <a:pPr algn="just"/>
                      <a:r>
                        <a:rPr lang="tr-TR" sz="1200" dirty="0">
                          <a:effectLst/>
                          <a:latin typeface="Open Sans"/>
                        </a:rPr>
                        <a:t>275</a:t>
                      </a:r>
                    </a:p>
                  </a:txBody>
                  <a:tcPr marL="95250" marR="95250" marT="95250" marB="95250" anchor="ctr"/>
                </a:tc>
                <a:extLst>
                  <a:ext uri="{0D108BD9-81ED-4DB2-BD59-A6C34878D82A}">
                    <a16:rowId xmlns:a16="http://schemas.microsoft.com/office/drawing/2014/main" val="10003"/>
                  </a:ext>
                </a:extLst>
              </a:tr>
              <a:tr h="370840">
                <a:tc>
                  <a:txBody>
                    <a:bodyPr/>
                    <a:lstStyle/>
                    <a:p>
                      <a:pPr algn="just"/>
                      <a:r>
                        <a:rPr lang="tr-TR" sz="1200" dirty="0">
                          <a:effectLst/>
                          <a:latin typeface="Open Sans"/>
                        </a:rPr>
                        <a:t>2000 - 2999 KM arası</a:t>
                      </a:r>
                    </a:p>
                  </a:txBody>
                  <a:tcPr marL="95250" marR="95250" marT="95250" marB="95250" anchor="ctr"/>
                </a:tc>
                <a:tc>
                  <a:txBody>
                    <a:bodyPr/>
                    <a:lstStyle/>
                    <a:p>
                      <a:pPr algn="just"/>
                      <a:r>
                        <a:rPr lang="tr-TR" sz="1200" dirty="0">
                          <a:effectLst/>
                          <a:latin typeface="Open Sans"/>
                        </a:rPr>
                        <a:t>360</a:t>
                      </a:r>
                    </a:p>
                  </a:txBody>
                  <a:tcPr marL="95250" marR="95250" marT="95250" marB="95250" anchor="ctr"/>
                </a:tc>
                <a:extLst>
                  <a:ext uri="{0D108BD9-81ED-4DB2-BD59-A6C34878D82A}">
                    <a16:rowId xmlns:a16="http://schemas.microsoft.com/office/drawing/2014/main" val="10004"/>
                  </a:ext>
                </a:extLst>
              </a:tr>
              <a:tr h="370840">
                <a:tc>
                  <a:txBody>
                    <a:bodyPr/>
                    <a:lstStyle/>
                    <a:p>
                      <a:pPr algn="just"/>
                      <a:r>
                        <a:rPr lang="tr-TR" sz="1200">
                          <a:effectLst/>
                          <a:latin typeface="Open Sans"/>
                        </a:rPr>
                        <a:t>3000 - 3999 KM arası</a:t>
                      </a:r>
                    </a:p>
                  </a:txBody>
                  <a:tcPr marL="95250" marR="95250" marT="95250" marB="95250" anchor="ctr"/>
                </a:tc>
                <a:tc>
                  <a:txBody>
                    <a:bodyPr/>
                    <a:lstStyle/>
                    <a:p>
                      <a:pPr algn="just"/>
                      <a:r>
                        <a:rPr lang="tr-TR" sz="1200" dirty="0">
                          <a:effectLst/>
                          <a:latin typeface="Open Sans"/>
                        </a:rPr>
                        <a:t>530</a:t>
                      </a:r>
                    </a:p>
                  </a:txBody>
                  <a:tcPr marL="95250" marR="95250" marT="95250" marB="95250" anchor="ctr"/>
                </a:tc>
                <a:extLst>
                  <a:ext uri="{0D108BD9-81ED-4DB2-BD59-A6C34878D82A}">
                    <a16:rowId xmlns:a16="http://schemas.microsoft.com/office/drawing/2014/main" val="10005"/>
                  </a:ext>
                </a:extLst>
              </a:tr>
              <a:tr h="370840">
                <a:tc>
                  <a:txBody>
                    <a:bodyPr/>
                    <a:lstStyle/>
                    <a:p>
                      <a:pPr algn="just"/>
                      <a:r>
                        <a:rPr lang="tr-TR" sz="1200">
                          <a:effectLst/>
                          <a:latin typeface="Open Sans"/>
                        </a:rPr>
                        <a:t>4000 - 7999 KM arası</a:t>
                      </a:r>
                    </a:p>
                  </a:txBody>
                  <a:tcPr marL="95250" marR="95250" marT="95250" marB="95250" anchor="ctr"/>
                </a:tc>
                <a:tc>
                  <a:txBody>
                    <a:bodyPr/>
                    <a:lstStyle/>
                    <a:p>
                      <a:pPr algn="just"/>
                      <a:r>
                        <a:rPr lang="tr-TR" sz="1200" dirty="0">
                          <a:effectLst/>
                          <a:latin typeface="Open Sans"/>
                        </a:rPr>
                        <a:t>820</a:t>
                      </a:r>
                    </a:p>
                  </a:txBody>
                  <a:tcPr marL="95250" marR="95250" marT="95250" marB="95250" anchor="ctr"/>
                </a:tc>
                <a:extLst>
                  <a:ext uri="{0D108BD9-81ED-4DB2-BD59-A6C34878D82A}">
                    <a16:rowId xmlns:a16="http://schemas.microsoft.com/office/drawing/2014/main" val="10006"/>
                  </a:ext>
                </a:extLst>
              </a:tr>
              <a:tr h="370840">
                <a:tc>
                  <a:txBody>
                    <a:bodyPr/>
                    <a:lstStyle/>
                    <a:p>
                      <a:pPr algn="just"/>
                      <a:r>
                        <a:rPr lang="tr-TR" sz="1200">
                          <a:effectLst/>
                          <a:latin typeface="Open Sans"/>
                        </a:rPr>
                        <a:t>8000 KM ve üzeri</a:t>
                      </a:r>
                    </a:p>
                  </a:txBody>
                  <a:tcPr marL="95250" marR="95250" marT="95250" marB="95250" anchor="ctr"/>
                </a:tc>
                <a:tc>
                  <a:txBody>
                    <a:bodyPr/>
                    <a:lstStyle/>
                    <a:p>
                      <a:pPr algn="just"/>
                      <a:r>
                        <a:rPr lang="tr-TR" sz="1200" dirty="0">
                          <a:effectLst/>
                          <a:latin typeface="Open Sans"/>
                        </a:rPr>
                        <a:t>1500</a:t>
                      </a:r>
                    </a:p>
                  </a:txBody>
                  <a:tcPr marL="95250" marR="95250" marT="95250" marB="9525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9576063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4616" y="472604"/>
            <a:ext cx="7925816" cy="3139321"/>
          </a:xfrm>
          <a:prstGeom prst="rect">
            <a:avLst/>
          </a:prstGeom>
        </p:spPr>
        <p:txBody>
          <a:bodyPr wrap="square">
            <a:spAutoFit/>
          </a:bodyPr>
          <a:lstStyle/>
          <a:p>
            <a:r>
              <a:rPr lang="tr-TR" b="1" dirty="0">
                <a:solidFill>
                  <a:srgbClr val="FF0000"/>
                </a:solidFill>
              </a:rPr>
              <a:t>Personele Yapılacak Ödeme</a:t>
            </a:r>
            <a:endParaRPr lang="tr-TR" dirty="0">
              <a:solidFill>
                <a:srgbClr val="FF0000"/>
              </a:solidFill>
            </a:endParaRPr>
          </a:p>
          <a:p>
            <a:pPr marL="285750" indent="-285750">
              <a:buFont typeface="Wingdings" pitchFamily="2" charset="2"/>
              <a:buChar char="Ø"/>
            </a:pPr>
            <a:r>
              <a:rPr lang="tr-TR" dirty="0"/>
              <a:t>Üniversitemiz , yararlanıcıya faaliyet dönemi başlamadan veya yurtdışına çıkmadan önce ödeme yapar.</a:t>
            </a:r>
          </a:p>
          <a:p>
            <a:pPr marL="285750" indent="-285750">
              <a:buFont typeface="Wingdings" pitchFamily="2" charset="2"/>
              <a:buChar char="Ø"/>
            </a:pPr>
            <a:r>
              <a:rPr lang="tr-TR" dirty="0"/>
              <a:t>Hibe ödemeleri vergi kesintilerine tabi tutulmaksızın, Avro olarak yapılır.</a:t>
            </a:r>
          </a:p>
          <a:p>
            <a:pPr marL="285750" indent="-285750">
              <a:buFont typeface="Wingdings" pitchFamily="2" charset="2"/>
              <a:buChar char="Ø"/>
            </a:pPr>
            <a:r>
              <a:rPr lang="tr-TR" dirty="0"/>
              <a:t>Faaliyetin gerçekleşmediği durumlarda yararlanıcıya herhangi bir hibe ödemesi yapılmaz.</a:t>
            </a:r>
          </a:p>
          <a:p>
            <a:pPr marL="285750" indent="-285750">
              <a:buFont typeface="Wingdings" pitchFamily="2" charset="2"/>
              <a:buChar char="Ø"/>
            </a:pPr>
            <a:endParaRPr lang="tr-TR" dirty="0"/>
          </a:p>
          <a:p>
            <a:pPr marL="285750" indent="-285750">
              <a:buFont typeface="Wingdings" pitchFamily="2" charset="2"/>
              <a:buChar char="Ø"/>
            </a:pPr>
            <a:endParaRPr lang="tr-TR" dirty="0"/>
          </a:p>
          <a:p>
            <a:pPr marL="285750" indent="-285750">
              <a:buFont typeface="Wingdings" pitchFamily="2" charset="2"/>
              <a:buChar char="Ø"/>
            </a:pPr>
            <a:endParaRPr lang="tr-TR" dirty="0"/>
          </a:p>
          <a:p>
            <a:r>
              <a:rPr lang="tr-TR" dirty="0"/>
              <a:t> </a:t>
            </a:r>
          </a:p>
        </p:txBody>
      </p:sp>
      <p:sp>
        <p:nvSpPr>
          <p:cNvPr id="3" name="Dikdörtgen 2"/>
          <p:cNvSpPr/>
          <p:nvPr/>
        </p:nvSpPr>
        <p:spPr>
          <a:xfrm>
            <a:off x="565417" y="2518351"/>
            <a:ext cx="7704856" cy="2031325"/>
          </a:xfrm>
          <a:prstGeom prst="rect">
            <a:avLst/>
          </a:prstGeom>
        </p:spPr>
        <p:txBody>
          <a:bodyPr wrap="square">
            <a:spAutoFit/>
          </a:bodyPr>
          <a:lstStyle/>
          <a:p>
            <a:r>
              <a:rPr lang="tr-TR" b="1" dirty="0">
                <a:solidFill>
                  <a:srgbClr val="FF0000"/>
                </a:solidFill>
              </a:rPr>
              <a:t>Ödemede Kesinti Yapılması</a:t>
            </a:r>
            <a:endParaRPr lang="tr-TR" dirty="0">
              <a:solidFill>
                <a:srgbClr val="FF0000"/>
              </a:solidFill>
            </a:endParaRPr>
          </a:p>
          <a:p>
            <a:pPr marL="285750" indent="-285750">
              <a:buFont typeface="Wingdings" pitchFamily="2" charset="2"/>
              <a:buChar char="Ø"/>
            </a:pPr>
            <a:r>
              <a:rPr lang="tr-TR" dirty="0"/>
              <a:t>Hareketliliğe katılımı kanıtlayan belgelerin teslim edilmemesi durumunda (katılım sertifikası) hareketlilik geçersiz sayılır ve personele hibe ödenmez, başlangıçta ödenen hibe tahsil edilir.  İlk planlamada ödeneceği öngörülmesine rağmen ödenmeyen ve/veya ödendikten sonra personelden geri istenir.</a:t>
            </a:r>
          </a:p>
          <a:p>
            <a:r>
              <a:rPr lang="tr-TR" dirty="0"/>
              <a:t> </a:t>
            </a:r>
          </a:p>
        </p:txBody>
      </p:sp>
    </p:spTree>
    <p:extLst>
      <p:ext uri="{BB962C8B-B14F-4D97-AF65-F5344CB8AC3E}">
        <p14:creationId xmlns:p14="http://schemas.microsoft.com/office/powerpoint/2010/main" val="33293087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73622" y="1340768"/>
            <a:ext cx="8136904" cy="3970318"/>
          </a:xfrm>
          <a:prstGeom prst="rect">
            <a:avLst/>
          </a:prstGeom>
        </p:spPr>
        <p:txBody>
          <a:bodyPr wrap="square">
            <a:spAutoFit/>
          </a:bodyPr>
          <a:lstStyle/>
          <a:p>
            <a:r>
              <a:rPr lang="tr-TR" b="1" dirty="0">
                <a:solidFill>
                  <a:srgbClr val="FF0000"/>
                </a:solidFill>
              </a:rPr>
              <a:t>Planlanan Faaliyet Dönemi Tamamlanmadan Dönülmesi</a:t>
            </a:r>
          </a:p>
          <a:p>
            <a:endParaRPr lang="tr-TR" dirty="0">
              <a:solidFill>
                <a:srgbClr val="FF0000"/>
              </a:solidFill>
            </a:endParaRPr>
          </a:p>
          <a:p>
            <a:pPr marL="285750" indent="-285750">
              <a:buFont typeface="Wingdings" pitchFamily="2" charset="2"/>
              <a:buChar char="Ø"/>
            </a:pPr>
            <a:r>
              <a:rPr lang="tr-TR" dirty="0"/>
              <a:t>Avrupa Komisyonu tarafından ilan edilen Genel Teklif </a:t>
            </a:r>
            <a:r>
              <a:rPr lang="tr-TR" dirty="0" err="1"/>
              <a:t>Çağrısı’nda</a:t>
            </a:r>
            <a:r>
              <a:rPr lang="tr-TR" dirty="0"/>
              <a:t> belirtildiği üzere, personel hareketliliği faaliyetleri asgari 2 gün sürer. Hareketlilik süresinin asgari sürenin altında olması durumunda söz konusu hareketlilik için hibe ödemesi yapılmaz. </a:t>
            </a:r>
          </a:p>
          <a:p>
            <a:r>
              <a:rPr lang="tr-TR" dirty="0"/>
              <a:t> </a:t>
            </a:r>
          </a:p>
          <a:p>
            <a:pPr marL="285750" indent="-285750">
              <a:buFont typeface="Wingdings" pitchFamily="2" charset="2"/>
              <a:buChar char="Ø"/>
            </a:pPr>
            <a:r>
              <a:rPr lang="tr-TR" dirty="0"/>
              <a:t>Personelin, mücbir sebeplerle18 (zorunluluk sebepleri, ailevi sebepler, sağlık sebepleri, doğal afet gibi) planlanan hareketlilik faaliyeti döneminden erken dönmesi durumunda, personelin yurtdışında kaldığı süre karşılığı gündelik hibesi ile mesafe hesaplayıcıya göre miktarı personele verilir. Kalınan süre karşılığı için hesaplanan hibeden fazla ödeme yapılmışsa, fazla miktarın iadesi istenir.</a:t>
            </a:r>
          </a:p>
          <a:p>
            <a:r>
              <a:rPr lang="tr-TR" dirty="0"/>
              <a:t> </a:t>
            </a:r>
          </a:p>
        </p:txBody>
      </p:sp>
    </p:spTree>
    <p:extLst>
      <p:ext uri="{BB962C8B-B14F-4D97-AF65-F5344CB8AC3E}">
        <p14:creationId xmlns:p14="http://schemas.microsoft.com/office/powerpoint/2010/main" val="38909925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9592" y="620688"/>
            <a:ext cx="7632848" cy="369332"/>
          </a:xfrm>
          <a:prstGeom prst="rect">
            <a:avLst/>
          </a:prstGeom>
        </p:spPr>
        <p:txBody>
          <a:bodyPr wrap="square">
            <a:spAutoFit/>
          </a:bodyPr>
          <a:lstStyle/>
          <a:p>
            <a:r>
              <a:rPr lang="tr-TR" b="1" dirty="0">
                <a:solidFill>
                  <a:srgbClr val="FF0000"/>
                </a:solidFill>
              </a:rPr>
              <a:t>Planlanan Faaliyet Dönemi Tamamlanmadan Dönülmesi</a:t>
            </a:r>
          </a:p>
        </p:txBody>
      </p:sp>
      <p:sp>
        <p:nvSpPr>
          <p:cNvPr id="3" name="Dikdörtgen 2"/>
          <p:cNvSpPr/>
          <p:nvPr/>
        </p:nvSpPr>
        <p:spPr>
          <a:xfrm>
            <a:off x="899592" y="1412776"/>
            <a:ext cx="7416824" cy="3693319"/>
          </a:xfrm>
          <a:prstGeom prst="rect">
            <a:avLst/>
          </a:prstGeom>
        </p:spPr>
        <p:txBody>
          <a:bodyPr wrap="square">
            <a:spAutoFit/>
          </a:bodyPr>
          <a:lstStyle/>
          <a:p>
            <a:pPr marL="285750" indent="-285750">
              <a:buFont typeface="Wingdings" pitchFamily="2" charset="2"/>
              <a:buChar char="Ø"/>
            </a:pPr>
            <a:r>
              <a:rPr lang="tr-TR" dirty="0"/>
              <a:t>Asgari faaliyet süresinden daha uzun süre kalan bir personelin şahsî bir mücbir sebepten dolayı geri dönmek zorunda kalması halinde, personele tamamlayamadığı faaliyetini telafi etmek üzere tekrar gitme imkânı tanınmaz.</a:t>
            </a:r>
          </a:p>
          <a:p>
            <a:endParaRPr lang="tr-TR" dirty="0"/>
          </a:p>
          <a:p>
            <a:pPr marL="285750" indent="-285750">
              <a:buFont typeface="Wingdings" pitchFamily="2" charset="2"/>
              <a:buChar char="Ø"/>
            </a:pPr>
            <a:endParaRPr lang="tr-TR" dirty="0"/>
          </a:p>
          <a:p>
            <a:pPr marL="285750" indent="-285750">
              <a:buFont typeface="Wingdings" pitchFamily="2" charset="2"/>
              <a:buChar char="Ø"/>
            </a:pPr>
            <a:r>
              <a:rPr lang="tr-TR" dirty="0"/>
              <a:t>Genele etki eden mücbir sebeplerden (gidilen bölgede doğal afet olması, grev yapılması vb.) dolayı öngörülen faaliyet süresini tamamlayamadan dönen personelin durumları hakkında, Ulusal Ajans ve Avrupa Komisyonu her bir örnek olayı ayrı ayrı inceleyerek, örneğin faaliyetin kabul edilmesi veya tekrar edilmesine imkân tanınmasına yönelik toplu olarak uygulanacak karara varır.</a:t>
            </a:r>
          </a:p>
        </p:txBody>
      </p:sp>
    </p:spTree>
    <p:extLst>
      <p:ext uri="{BB962C8B-B14F-4D97-AF65-F5344CB8AC3E}">
        <p14:creationId xmlns:p14="http://schemas.microsoft.com/office/powerpoint/2010/main" val="3390221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9809" y="404664"/>
            <a:ext cx="9433048" cy="369332"/>
          </a:xfrm>
          <a:prstGeom prst="rect">
            <a:avLst/>
          </a:prstGeom>
        </p:spPr>
        <p:txBody>
          <a:bodyPr wrap="square">
            <a:spAutoFit/>
          </a:bodyPr>
          <a:lstStyle/>
          <a:p>
            <a:r>
              <a:rPr lang="tr-TR" b="1" dirty="0">
                <a:solidFill>
                  <a:srgbClr val="FF0000"/>
                </a:solidFill>
              </a:rPr>
              <a:t>Personel Eğitim Alma Hareketliliği için Düzenlenmesi Gereken Belgeler</a:t>
            </a:r>
            <a:endParaRPr lang="tr-TR" dirty="0">
              <a:solidFill>
                <a:srgbClr val="FF0000"/>
              </a:solidFill>
            </a:endParaRPr>
          </a:p>
        </p:txBody>
      </p:sp>
      <p:sp>
        <p:nvSpPr>
          <p:cNvPr id="4" name="Dikdörtgen 3"/>
          <p:cNvSpPr/>
          <p:nvPr/>
        </p:nvSpPr>
        <p:spPr>
          <a:xfrm>
            <a:off x="395536" y="845795"/>
            <a:ext cx="7704856" cy="2585323"/>
          </a:xfrm>
          <a:prstGeom prst="rect">
            <a:avLst/>
          </a:prstGeom>
        </p:spPr>
        <p:txBody>
          <a:bodyPr wrap="square">
            <a:spAutoFit/>
          </a:bodyPr>
          <a:lstStyle/>
          <a:p>
            <a:endParaRPr lang="tr-TR" dirty="0"/>
          </a:p>
          <a:p>
            <a:endParaRPr lang="tr-TR" dirty="0"/>
          </a:p>
          <a:p>
            <a:r>
              <a:rPr lang="tr-TR" dirty="0"/>
              <a:t>Personel hareketliliği dosyalarında aşağıdaki belgelerin bulunması zorunludur:</a:t>
            </a:r>
            <a:br>
              <a:rPr lang="tr-TR" dirty="0"/>
            </a:br>
            <a:r>
              <a:rPr lang="tr-TR" b="1" dirty="0"/>
              <a:t>1- </a:t>
            </a:r>
            <a:r>
              <a:rPr lang="tr-TR" dirty="0"/>
              <a:t>Davet mektubu,</a:t>
            </a:r>
          </a:p>
          <a:p>
            <a:r>
              <a:rPr lang="tr-TR" b="1" dirty="0"/>
              <a:t>2- </a:t>
            </a:r>
            <a:r>
              <a:rPr lang="tr-TR" dirty="0"/>
              <a:t>Personel ile yükseköğretim kurumu arasında imzalanan personel hareketliliği anlaşması</a:t>
            </a:r>
            <a:r>
              <a:rPr lang="tr-TR" b="1" dirty="0"/>
              <a:t>:</a:t>
            </a:r>
          </a:p>
          <a:p>
            <a:endParaRPr lang="tr-TR" b="1" dirty="0"/>
          </a:p>
          <a:p>
            <a:r>
              <a:rPr lang="tr-TR" b="1" i="1" dirty="0"/>
              <a:t>Örnek: Eğitim alma faaliyeti için personel hareketliliği anlaşması</a:t>
            </a:r>
          </a:p>
          <a:p>
            <a:endParaRPr lang="tr-TR" dirty="0"/>
          </a:p>
        </p:txBody>
      </p:sp>
    </p:spTree>
    <p:extLst>
      <p:ext uri="{BB962C8B-B14F-4D97-AF65-F5344CB8AC3E}">
        <p14:creationId xmlns:p14="http://schemas.microsoft.com/office/powerpoint/2010/main" val="17147838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346657"/>
            <a:ext cx="9721080" cy="369332"/>
          </a:xfrm>
          <a:prstGeom prst="rect">
            <a:avLst/>
          </a:prstGeom>
        </p:spPr>
        <p:txBody>
          <a:bodyPr wrap="square">
            <a:spAutoFit/>
          </a:bodyPr>
          <a:lstStyle/>
          <a:p>
            <a:r>
              <a:rPr lang="tr-TR" b="1" dirty="0">
                <a:solidFill>
                  <a:srgbClr val="FF0000"/>
                </a:solidFill>
              </a:rPr>
              <a:t>Personel Eğitim Alma Hareketliliği için Düzenlenmesi Gereken Belgeler</a:t>
            </a:r>
            <a:endParaRPr lang="tr-TR" dirty="0">
              <a:solidFill>
                <a:srgbClr val="FF0000"/>
              </a:solidFill>
            </a:endParaRPr>
          </a:p>
        </p:txBody>
      </p:sp>
      <p:sp>
        <p:nvSpPr>
          <p:cNvPr id="3" name="Dikdörtgen 2"/>
          <p:cNvSpPr/>
          <p:nvPr/>
        </p:nvSpPr>
        <p:spPr>
          <a:xfrm>
            <a:off x="315144" y="836712"/>
            <a:ext cx="8496944" cy="3416320"/>
          </a:xfrm>
          <a:prstGeom prst="rect">
            <a:avLst/>
          </a:prstGeom>
        </p:spPr>
        <p:txBody>
          <a:bodyPr wrap="square">
            <a:spAutoFit/>
          </a:bodyPr>
          <a:lstStyle/>
          <a:p>
            <a:r>
              <a:rPr lang="tr-TR" b="1" dirty="0"/>
              <a:t>3- </a:t>
            </a:r>
            <a:r>
              <a:rPr lang="tr-TR" dirty="0"/>
              <a:t> Personel ile yükseköğretim kurumu arasında imzalanan hibe sözleşmesi:</a:t>
            </a:r>
          </a:p>
          <a:p>
            <a:endParaRPr lang="tr-TR" b="1" dirty="0"/>
          </a:p>
          <a:p>
            <a:pPr marL="285750" indent="-285750">
              <a:buFont typeface="Wingdings" pitchFamily="2" charset="2"/>
              <a:buChar char="Ø"/>
            </a:pPr>
            <a:r>
              <a:rPr lang="tr-TR" b="1" dirty="0"/>
              <a:t>Eğitim alma faaliyeti için personel hibe sözleşmesi - </a:t>
            </a:r>
            <a:r>
              <a:rPr lang="tr-TR" b="1" dirty="0">
                <a:solidFill>
                  <a:srgbClr val="FF0000"/>
                </a:solidFill>
              </a:rPr>
              <a:t>KA131 - 2022 </a:t>
            </a:r>
            <a:r>
              <a:rPr lang="tr-TR" b="1" dirty="0"/>
              <a:t>Projesi</a:t>
            </a:r>
          </a:p>
          <a:p>
            <a:r>
              <a:rPr lang="tr-TR" b="1" dirty="0"/>
              <a:t>4- </a:t>
            </a:r>
            <a:r>
              <a:rPr lang="tr-TR" dirty="0"/>
              <a:t>Katılım sertifikası,</a:t>
            </a:r>
            <a:br>
              <a:rPr lang="tr-TR" dirty="0"/>
            </a:br>
            <a:r>
              <a:rPr lang="tr-TR" b="1" dirty="0"/>
              <a:t>5-</a:t>
            </a:r>
            <a:r>
              <a:rPr lang="tr-TR" dirty="0"/>
              <a:t> Personel Anketi: Hareketlilik Aracı kullanılarak eğitim alma hareketliliğinden faydalanan personelin çevrimiçi AB anketini (EU </a:t>
            </a:r>
            <a:r>
              <a:rPr lang="tr-TR" dirty="0" err="1"/>
              <a:t>Survey</a:t>
            </a:r>
            <a:r>
              <a:rPr lang="tr-TR" dirty="0"/>
              <a:t>) doldurmaları istenir. </a:t>
            </a:r>
            <a:br>
              <a:rPr lang="tr-TR" dirty="0"/>
            </a:br>
            <a:r>
              <a:rPr lang="tr-TR" b="1" dirty="0"/>
              <a:t>6</a:t>
            </a:r>
            <a:r>
              <a:rPr lang="tr-TR" dirty="0"/>
              <a:t>- Seyahat günleri tarihleri gösteren belgeler (uçuş kartları, pasaport giriş-çıkışları gibi). Özel durumlara ilişkin açıklayıcı ve kanıtlayıcı belgeler (hibede kesinti yapılması, mücbir sebeple erken dönülmesi vb. durumların gerekçelerini gösteren belgeler)</a:t>
            </a:r>
          </a:p>
        </p:txBody>
      </p:sp>
    </p:spTree>
    <p:extLst>
      <p:ext uri="{BB962C8B-B14F-4D97-AF65-F5344CB8AC3E}">
        <p14:creationId xmlns:p14="http://schemas.microsoft.com/office/powerpoint/2010/main" val="38579387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476672"/>
            <a:ext cx="8712968" cy="6463308"/>
          </a:xfrm>
          <a:prstGeom prst="rect">
            <a:avLst/>
          </a:prstGeom>
        </p:spPr>
        <p:txBody>
          <a:bodyPr wrap="square">
            <a:spAutoFit/>
          </a:bodyPr>
          <a:lstStyle/>
          <a:p>
            <a:r>
              <a:rPr lang="tr-TR" b="1" dirty="0">
                <a:solidFill>
                  <a:srgbClr val="FF0000"/>
                </a:solidFill>
              </a:rPr>
              <a:t>ÖNEMLİ NOTLAR</a:t>
            </a:r>
          </a:p>
          <a:p>
            <a:endParaRPr lang="tr-TR" b="1" dirty="0">
              <a:solidFill>
                <a:srgbClr val="FF0000"/>
              </a:solidFill>
            </a:endParaRPr>
          </a:p>
          <a:p>
            <a:pPr marL="285750" indent="-285750">
              <a:buFont typeface="Wingdings" pitchFamily="2" charset="2"/>
              <a:buChar char="Ø"/>
            </a:pPr>
            <a:r>
              <a:rPr lang="tr-TR" b="1" dirty="0"/>
              <a:t>Hareketlilik için düzenlenmesi gereken belgelerin (</a:t>
            </a:r>
            <a:r>
              <a:rPr lang="tr-TR" b="1" dirty="0" err="1"/>
              <a:t>Staff</a:t>
            </a:r>
            <a:r>
              <a:rPr lang="tr-TR" b="1" dirty="0"/>
              <a:t> Training </a:t>
            </a:r>
            <a:r>
              <a:rPr lang="tr-TR" b="1" dirty="0" err="1"/>
              <a:t>Mobility</a:t>
            </a:r>
            <a:r>
              <a:rPr lang="tr-TR" b="1" dirty="0"/>
              <a:t> </a:t>
            </a:r>
            <a:r>
              <a:rPr lang="tr-TR" b="1" dirty="0" err="1"/>
              <a:t>Agreement</a:t>
            </a:r>
            <a:r>
              <a:rPr lang="tr-TR" b="1" dirty="0"/>
              <a:t>, </a:t>
            </a:r>
            <a:r>
              <a:rPr lang="tr-TR" b="1" dirty="0" err="1"/>
              <a:t>Invitation</a:t>
            </a:r>
            <a:r>
              <a:rPr lang="tr-TR" b="1" dirty="0"/>
              <a:t> </a:t>
            </a:r>
            <a:r>
              <a:rPr lang="tr-TR" b="1" dirty="0" err="1"/>
              <a:t>Letter</a:t>
            </a:r>
            <a:r>
              <a:rPr lang="tr-TR" b="1" dirty="0"/>
              <a:t> /)  imzalanmadan önce erasmus@lokmanhekim.edu.tr adresine kontrol için gönderilmesi gerekmektedir.</a:t>
            </a:r>
          </a:p>
          <a:p>
            <a:pPr marL="285750" indent="-285750">
              <a:buFont typeface="Wingdings" pitchFamily="2" charset="2"/>
              <a:buChar char="Ø"/>
            </a:pPr>
            <a:endParaRPr lang="tr-TR" b="1" dirty="0"/>
          </a:p>
          <a:p>
            <a:pPr marL="285750" indent="-285750">
              <a:buFont typeface="Wingdings" pitchFamily="2" charset="2"/>
              <a:buChar char="Ø"/>
            </a:pPr>
            <a:r>
              <a:rPr lang="tr-TR" b="1" dirty="0"/>
              <a:t>Hareketlilik faaliyetlerinin planlanan zamanda gerçekleşebilmesi için  ilgili belgelerin hazırlığının son ana bırakılmaması gerekmektedir. (Hareketlilikten en az 15 gün önce tamamlanmış olması)</a:t>
            </a:r>
          </a:p>
          <a:p>
            <a:pPr marL="285750" indent="-285750">
              <a:buFont typeface="Wingdings" pitchFamily="2" charset="2"/>
              <a:buChar char="Ø"/>
            </a:pPr>
            <a:endParaRPr lang="tr-TR" b="1" dirty="0"/>
          </a:p>
          <a:p>
            <a:pPr marL="285750" indent="-285750">
              <a:buFont typeface="Wingdings" pitchFamily="2" charset="2"/>
              <a:buChar char="Ø"/>
            </a:pPr>
            <a:r>
              <a:rPr lang="tr-TR" b="1" dirty="0"/>
              <a:t>İlgili belgelerin imzalanması için ofisimize gelmeden önce randevu alınması önemlidir. (</a:t>
            </a:r>
            <a:r>
              <a:rPr lang="tr-TR" b="1" dirty="0" err="1"/>
              <a:t>Staff</a:t>
            </a:r>
            <a:r>
              <a:rPr lang="tr-TR" b="1" dirty="0"/>
              <a:t> Training </a:t>
            </a:r>
            <a:r>
              <a:rPr lang="tr-TR" b="1" dirty="0" err="1"/>
              <a:t>Mobility</a:t>
            </a:r>
            <a:r>
              <a:rPr lang="tr-TR" b="1" dirty="0"/>
              <a:t> </a:t>
            </a:r>
            <a:r>
              <a:rPr lang="tr-TR" b="1" dirty="0" err="1"/>
              <a:t>Agreement</a:t>
            </a:r>
            <a:r>
              <a:rPr lang="tr-TR" b="1" dirty="0"/>
              <a:t>, Hibe Sözleşmesi)</a:t>
            </a:r>
          </a:p>
          <a:p>
            <a:pPr marL="285750" indent="-285750">
              <a:buFont typeface="Wingdings" pitchFamily="2" charset="2"/>
              <a:buChar char="Ø"/>
            </a:pPr>
            <a:endParaRPr lang="tr-TR" b="1" dirty="0"/>
          </a:p>
          <a:p>
            <a:pPr marL="285750" indent="-285750">
              <a:buFont typeface="Wingdings" pitchFamily="2" charset="2"/>
              <a:buChar char="Ø"/>
            </a:pPr>
            <a:r>
              <a:rPr lang="tr-TR" b="1" dirty="0">
                <a:solidFill>
                  <a:srgbClr val="FF0000"/>
                </a:solidFill>
              </a:rPr>
              <a:t>KA171 </a:t>
            </a:r>
            <a:r>
              <a:rPr lang="tr-TR" b="1" dirty="0"/>
              <a:t>Personel Eğitim Alma Hareketliliği için hareketlilik tarihlerini kapsayan «Seyahat Sağlık Sigortası» zorunludur. Sigortayı satın almadan önce uygunluğu konusunda ofisimize danışınız. </a:t>
            </a:r>
          </a:p>
          <a:p>
            <a:pPr marL="285750" indent="-285750">
              <a:buFont typeface="Wingdings" pitchFamily="2" charset="2"/>
              <a:buChar char="Ø"/>
            </a:pPr>
            <a:endParaRPr lang="tr-TR" b="1" dirty="0"/>
          </a:p>
          <a:p>
            <a:endParaRPr lang="tr-TR" b="1" dirty="0">
              <a:solidFill>
                <a:srgbClr val="FF0000"/>
              </a:solidFill>
            </a:endParaRPr>
          </a:p>
          <a:p>
            <a:pPr marL="285750" indent="-285750">
              <a:buFont typeface="Wingdings" pitchFamily="2" charset="2"/>
              <a:buChar char="v"/>
            </a:pPr>
            <a:endParaRPr lang="tr-TR" b="1" dirty="0">
              <a:solidFill>
                <a:srgbClr val="FF0000"/>
              </a:solidFill>
            </a:endParaRPr>
          </a:p>
        </p:txBody>
      </p:sp>
    </p:spTree>
    <p:extLst>
      <p:ext uri="{BB962C8B-B14F-4D97-AF65-F5344CB8AC3E}">
        <p14:creationId xmlns:p14="http://schemas.microsoft.com/office/powerpoint/2010/main" val="3663909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SEÇENEK 2: 2022 KA171</a:t>
            </a:r>
            <a:br>
              <a:rPr lang="tr-TR" dirty="0"/>
            </a:br>
            <a:endParaRPr lang="tr-TR" dirty="0"/>
          </a:p>
        </p:txBody>
      </p:sp>
      <p:sp>
        <p:nvSpPr>
          <p:cNvPr id="3" name="İçerik Yer Tutucusu 2"/>
          <p:cNvSpPr>
            <a:spLocks noGrp="1"/>
          </p:cNvSpPr>
          <p:nvPr>
            <p:ph idx="1"/>
          </p:nvPr>
        </p:nvSpPr>
        <p:spPr>
          <a:xfrm>
            <a:off x="457200" y="1600200"/>
            <a:ext cx="8291264" cy="4873752"/>
          </a:xfrm>
        </p:spPr>
        <p:txBody>
          <a:bodyPr>
            <a:normAutofit/>
          </a:bodyPr>
          <a:lstStyle/>
          <a:p>
            <a:r>
              <a:rPr lang="tr-TR" b="1" dirty="0"/>
              <a:t>Proje numarası:</a:t>
            </a:r>
            <a:r>
              <a:rPr lang="tr-TR" dirty="0"/>
              <a:t>2022-1-TR01-KA171-HED-000078404</a:t>
            </a:r>
          </a:p>
          <a:p>
            <a:r>
              <a:rPr lang="tr-TR" b="1" dirty="0"/>
              <a:t>Hareketlilik Başvuru Türü:</a:t>
            </a:r>
            <a:r>
              <a:rPr lang="tr-TR" dirty="0"/>
              <a:t> Personel Ders Verme </a:t>
            </a:r>
            <a:r>
              <a:rPr lang="tr-TR" b="1" u="sng" dirty="0"/>
              <a:t>Kontenjan: </a:t>
            </a:r>
            <a:r>
              <a:rPr lang="tr-TR" b="1" dirty="0"/>
              <a:t>	</a:t>
            </a:r>
          </a:p>
          <a:p>
            <a:r>
              <a:rPr lang="tr-TR" b="1" dirty="0"/>
              <a:t>Ders Verme Hareketliliği:  </a:t>
            </a:r>
            <a:r>
              <a:rPr lang="tr-TR" dirty="0"/>
              <a:t>kişi asil liste</a:t>
            </a:r>
          </a:p>
          <a:p>
            <a:r>
              <a:rPr lang="tr-TR" b="1" dirty="0"/>
              <a:t>Hareketlilik süresi:</a:t>
            </a:r>
            <a:r>
              <a:rPr lang="tr-TR" dirty="0"/>
              <a:t> 5 gün (faaliyet için)  + 2 gün (yol için) </a:t>
            </a:r>
          </a:p>
          <a:p>
            <a:r>
              <a:rPr lang="tr-TR" b="1" dirty="0"/>
              <a:t>Proje bitiş tarihi: 31 Temmuz 2025</a:t>
            </a:r>
            <a:r>
              <a:rPr lang="tr-TR" dirty="0"/>
              <a:t> </a:t>
            </a:r>
          </a:p>
          <a:p>
            <a:r>
              <a:rPr lang="tr-TR" dirty="0"/>
              <a:t>Tüm hareketlilik faaliyetleri bu tarihten önce tamamlanmalıdır.</a:t>
            </a:r>
          </a:p>
          <a:p>
            <a:endParaRPr lang="tr-TR" dirty="0"/>
          </a:p>
        </p:txBody>
      </p:sp>
    </p:spTree>
    <p:extLst>
      <p:ext uri="{BB962C8B-B14F-4D97-AF65-F5344CB8AC3E}">
        <p14:creationId xmlns:p14="http://schemas.microsoft.com/office/powerpoint/2010/main" val="10178255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476672"/>
            <a:ext cx="7992888" cy="5078313"/>
          </a:xfrm>
          <a:prstGeom prst="rect">
            <a:avLst/>
          </a:prstGeom>
        </p:spPr>
        <p:txBody>
          <a:bodyPr wrap="square">
            <a:spAutoFit/>
          </a:bodyPr>
          <a:lstStyle/>
          <a:p>
            <a:r>
              <a:rPr lang="tr-TR" b="1" dirty="0">
                <a:solidFill>
                  <a:srgbClr val="FF0000"/>
                </a:solidFill>
              </a:rPr>
              <a:t>ÖNEMLİ NOTLAR</a:t>
            </a:r>
          </a:p>
          <a:p>
            <a:endParaRPr lang="tr-TR" b="1" dirty="0">
              <a:solidFill>
                <a:srgbClr val="FF0000"/>
              </a:solidFill>
            </a:endParaRPr>
          </a:p>
          <a:p>
            <a:pPr marL="285750" indent="-285750">
              <a:buFont typeface="Wingdings" pitchFamily="2" charset="2"/>
              <a:buChar char="Ø"/>
            </a:pPr>
            <a:r>
              <a:rPr lang="tr-TR" b="1" dirty="0"/>
              <a:t>Hareketliliğe başlamadan önce düzenlenmesi gereken diğer evraklarla birlikte başvuru formunuzun imzalı çıktısının ve bir vesikalık fotoğrafınızın ofisimize teslim edilmesi gerekmektedir.</a:t>
            </a:r>
          </a:p>
          <a:p>
            <a:pPr marL="285750" indent="-285750">
              <a:buFont typeface="Wingdings" pitchFamily="2" charset="2"/>
              <a:buChar char="Ø"/>
            </a:pPr>
            <a:endParaRPr lang="tr-TR" b="1" dirty="0"/>
          </a:p>
          <a:p>
            <a:endParaRPr lang="tr-TR" b="1" dirty="0"/>
          </a:p>
          <a:p>
            <a:pPr marL="285750" indent="-285750">
              <a:buFont typeface="Wingdings" pitchFamily="2" charset="2"/>
              <a:buChar char="Ø"/>
            </a:pPr>
            <a:r>
              <a:rPr lang="tr-TR" b="1" dirty="0"/>
              <a:t>Tüm seyahat belgelerinin (uçak, otobüs, tren, taksi vb.) saklanması ve hareketlilik bitiminde ofisimize teslim edilmesi gerekmektedir. </a:t>
            </a:r>
          </a:p>
          <a:p>
            <a:endParaRPr lang="tr-TR" b="1" dirty="0"/>
          </a:p>
          <a:p>
            <a:endParaRPr lang="tr-TR" b="1" dirty="0"/>
          </a:p>
          <a:p>
            <a:pPr marL="285750" indent="-285750">
              <a:buFont typeface="Wingdings" pitchFamily="2" charset="2"/>
              <a:buChar char="Ø"/>
            </a:pPr>
            <a:endParaRPr lang="tr-TR" b="1" dirty="0"/>
          </a:p>
          <a:p>
            <a:pPr marL="285750" indent="-285750">
              <a:buFont typeface="Wingdings" pitchFamily="2" charset="2"/>
              <a:buChar char="Ø"/>
            </a:pPr>
            <a:endParaRPr lang="tr-TR" b="1" dirty="0"/>
          </a:p>
          <a:p>
            <a:pPr marL="285750" indent="-285750">
              <a:buFont typeface="Wingdings" pitchFamily="2" charset="2"/>
              <a:buChar char="Ø"/>
            </a:pPr>
            <a:endParaRPr lang="tr-TR" b="1" dirty="0"/>
          </a:p>
          <a:p>
            <a:endParaRPr lang="tr-TR" b="1" dirty="0">
              <a:solidFill>
                <a:srgbClr val="FF0000"/>
              </a:solidFill>
            </a:endParaRPr>
          </a:p>
          <a:p>
            <a:pPr marL="285750" indent="-285750">
              <a:buFont typeface="Wingdings" pitchFamily="2" charset="2"/>
              <a:buChar char="v"/>
            </a:pPr>
            <a:endParaRPr lang="tr-TR" b="1" dirty="0">
              <a:solidFill>
                <a:srgbClr val="FF0000"/>
              </a:solidFill>
            </a:endParaRPr>
          </a:p>
        </p:txBody>
      </p:sp>
    </p:spTree>
    <p:extLst>
      <p:ext uri="{BB962C8B-B14F-4D97-AF65-F5344CB8AC3E}">
        <p14:creationId xmlns:p14="http://schemas.microsoft.com/office/powerpoint/2010/main" val="16182378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Ok Bağlayıcısı 4"/>
          <p:cNvCxnSpPr/>
          <p:nvPr/>
        </p:nvCxnSpPr>
        <p:spPr>
          <a:xfrm flipH="1" flipV="1">
            <a:off x="5940152" y="5301208"/>
            <a:ext cx="936104"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Metin kutusu 7"/>
          <p:cNvSpPr txBox="1"/>
          <p:nvPr/>
        </p:nvSpPr>
        <p:spPr>
          <a:xfrm>
            <a:off x="1727684" y="5968815"/>
            <a:ext cx="4680520" cy="646331"/>
          </a:xfrm>
          <a:prstGeom prst="rect">
            <a:avLst/>
          </a:prstGeom>
          <a:noFill/>
        </p:spPr>
        <p:txBody>
          <a:bodyPr wrap="square" rtlCol="0">
            <a:spAutoFit/>
          </a:bodyPr>
          <a:lstStyle/>
          <a:p>
            <a:r>
              <a:rPr lang="tr-TR" dirty="0">
                <a:solidFill>
                  <a:srgbClr val="FF0000"/>
                </a:solidFill>
              </a:rPr>
              <a:t>Çalıştığınız birimi/bölümü yazmanız gerekmektedir.</a:t>
            </a:r>
          </a:p>
        </p:txBody>
      </p:sp>
      <p:pic>
        <p:nvPicPr>
          <p:cNvPr id="3074" name="Picture 2" descr="C:\Users\user\Desktop\1.png"/>
          <p:cNvPicPr>
            <a:picLocks noChangeAspect="1" noChangeArrowheads="1"/>
          </p:cNvPicPr>
          <p:nvPr/>
        </p:nvPicPr>
        <p:blipFill rotWithShape="1">
          <a:blip r:embed="rId2">
            <a:extLst>
              <a:ext uri="{28A0092B-C50C-407E-A947-70E740481C1C}">
                <a14:useLocalDpi xmlns:a14="http://schemas.microsoft.com/office/drawing/2010/main" val="0"/>
              </a:ext>
            </a:extLst>
          </a:blip>
          <a:srcRect t="18290"/>
          <a:stretch/>
        </p:blipFill>
        <p:spPr bwMode="auto">
          <a:xfrm>
            <a:off x="827584" y="1772816"/>
            <a:ext cx="6984776" cy="353858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
        <p:nvSpPr>
          <p:cNvPr id="2" name="Oval 1"/>
          <p:cNvSpPr/>
          <p:nvPr/>
        </p:nvSpPr>
        <p:spPr>
          <a:xfrm>
            <a:off x="4139952" y="4509120"/>
            <a:ext cx="2736304" cy="7920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5">
            <a:extLst>
              <a:ext uri="{FF2B5EF4-FFF2-40B4-BE49-F238E27FC236}">
                <a16:creationId xmlns:a16="http://schemas.microsoft.com/office/drawing/2014/main" id="{ED0E813F-448C-4873-B97C-00DD75FC1D6D}"/>
              </a:ext>
            </a:extLst>
          </p:cNvPr>
          <p:cNvSpPr/>
          <p:nvPr/>
        </p:nvSpPr>
        <p:spPr>
          <a:xfrm flipV="1">
            <a:off x="3131840" y="4725143"/>
            <a:ext cx="1296144" cy="58626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tr-TR"/>
          </a:p>
        </p:txBody>
      </p:sp>
    </p:spTree>
    <p:extLst>
      <p:ext uri="{BB962C8B-B14F-4D97-AF65-F5344CB8AC3E}">
        <p14:creationId xmlns:p14="http://schemas.microsoft.com/office/powerpoint/2010/main" val="33556851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611560" y="5711405"/>
            <a:ext cx="7848871" cy="646331"/>
          </a:xfrm>
          <a:prstGeom prst="rect">
            <a:avLst/>
          </a:prstGeom>
          <a:noFill/>
        </p:spPr>
        <p:txBody>
          <a:bodyPr wrap="square" rtlCol="0">
            <a:spAutoFit/>
          </a:bodyPr>
          <a:lstStyle/>
          <a:p>
            <a:r>
              <a:rPr lang="tr-TR" dirty="0"/>
              <a:t>«</a:t>
            </a:r>
            <a:r>
              <a:rPr lang="tr-TR" dirty="0" err="1">
                <a:solidFill>
                  <a:srgbClr val="FF0000"/>
                </a:solidFill>
              </a:rPr>
              <a:t>Activities</a:t>
            </a:r>
            <a:r>
              <a:rPr lang="tr-TR" dirty="0">
                <a:solidFill>
                  <a:srgbClr val="FF0000"/>
                </a:solidFill>
              </a:rPr>
              <a:t> </a:t>
            </a:r>
            <a:r>
              <a:rPr lang="tr-TR" dirty="0" err="1">
                <a:solidFill>
                  <a:srgbClr val="FF0000"/>
                </a:solidFill>
              </a:rPr>
              <a:t>to</a:t>
            </a:r>
            <a:r>
              <a:rPr lang="tr-TR" dirty="0">
                <a:solidFill>
                  <a:srgbClr val="FF0000"/>
                </a:solidFill>
              </a:rPr>
              <a:t> be </a:t>
            </a:r>
            <a:r>
              <a:rPr lang="tr-TR" dirty="0" err="1">
                <a:solidFill>
                  <a:srgbClr val="FF0000"/>
                </a:solidFill>
              </a:rPr>
              <a:t>carried</a:t>
            </a:r>
            <a:r>
              <a:rPr lang="tr-TR" dirty="0">
                <a:solidFill>
                  <a:srgbClr val="FF0000"/>
                </a:solidFill>
              </a:rPr>
              <a:t> </a:t>
            </a:r>
            <a:r>
              <a:rPr lang="tr-TR" dirty="0" err="1">
                <a:solidFill>
                  <a:srgbClr val="FF0000"/>
                </a:solidFill>
              </a:rPr>
              <a:t>out</a:t>
            </a:r>
            <a:r>
              <a:rPr lang="tr-TR" dirty="0">
                <a:solidFill>
                  <a:srgbClr val="FF0000"/>
                </a:solidFill>
              </a:rPr>
              <a:t> «</a:t>
            </a:r>
            <a:r>
              <a:rPr lang="tr-TR" dirty="0"/>
              <a:t>kısmında </a:t>
            </a:r>
            <a:r>
              <a:rPr lang="tr-TR" dirty="0" err="1"/>
              <a:t>training</a:t>
            </a:r>
            <a:r>
              <a:rPr lang="tr-TR" dirty="0"/>
              <a:t> ifadesinin geçmesine dikkat ediniz. </a:t>
            </a:r>
          </a:p>
        </p:txBody>
      </p:sp>
      <p:pic>
        <p:nvPicPr>
          <p:cNvPr id="4098" name="Picture 2" descr="C:\Users\user\Desktop\22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595" y="619767"/>
            <a:ext cx="7200799" cy="470855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
        <p:nvSpPr>
          <p:cNvPr id="4" name="Oval 3"/>
          <p:cNvSpPr/>
          <p:nvPr/>
        </p:nvSpPr>
        <p:spPr>
          <a:xfrm>
            <a:off x="2843808" y="908720"/>
            <a:ext cx="1368152" cy="36004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tr-TR"/>
          </a:p>
        </p:txBody>
      </p:sp>
      <p:cxnSp>
        <p:nvCxnSpPr>
          <p:cNvPr id="6" name="Düz Ok Bağlayıcısı 5"/>
          <p:cNvCxnSpPr/>
          <p:nvPr/>
        </p:nvCxnSpPr>
        <p:spPr>
          <a:xfrm>
            <a:off x="2555776" y="4991681"/>
            <a:ext cx="64807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87400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620688"/>
            <a:ext cx="7776864" cy="369332"/>
          </a:xfrm>
          <a:prstGeom prst="rect">
            <a:avLst/>
          </a:prstGeom>
        </p:spPr>
        <p:txBody>
          <a:bodyPr wrap="square">
            <a:spAutoFit/>
          </a:bodyPr>
          <a:lstStyle/>
          <a:p>
            <a:r>
              <a:rPr lang="tr-TR" b="1" dirty="0">
                <a:solidFill>
                  <a:srgbClr val="FF0000"/>
                </a:solidFill>
              </a:rPr>
              <a:t>Personel Ders Verme Hareketliliği için Asgarî ve Azamî Süreler </a:t>
            </a:r>
          </a:p>
        </p:txBody>
      </p:sp>
      <p:sp>
        <p:nvSpPr>
          <p:cNvPr id="3" name="Dikdörtgen 2"/>
          <p:cNvSpPr/>
          <p:nvPr/>
        </p:nvSpPr>
        <p:spPr>
          <a:xfrm>
            <a:off x="611560" y="1305342"/>
            <a:ext cx="7632848" cy="1631216"/>
          </a:xfrm>
          <a:prstGeom prst="rect">
            <a:avLst/>
          </a:prstGeom>
        </p:spPr>
        <p:txBody>
          <a:bodyPr wrap="square">
            <a:spAutoFit/>
          </a:bodyPr>
          <a:lstStyle/>
          <a:p>
            <a:pPr marL="342900" indent="-342900" algn="just">
              <a:buFont typeface="Wingdings" pitchFamily="2" charset="2"/>
              <a:buChar char="Ø"/>
            </a:pPr>
            <a:r>
              <a:rPr lang="tr-TR" sz="2000" dirty="0"/>
              <a:t>Personel ders verme hareketliliği için faaliyet süresi, seyahat hariç en 5 gün olarak belirlenmiştir. </a:t>
            </a:r>
          </a:p>
          <a:p>
            <a:endParaRPr lang="tr-TR" sz="2000" dirty="0"/>
          </a:p>
          <a:p>
            <a:pPr marL="342900" indent="-342900">
              <a:buFont typeface="Wingdings" pitchFamily="2" charset="2"/>
              <a:buChar char="Ø"/>
            </a:pPr>
            <a:r>
              <a:rPr lang="tr-TR" sz="2000" dirty="0"/>
              <a:t>Faaliyetin geçerli bir faaliyet olarak değerlendirilebilmesi için en az 8 ders saati ders verilmesi zorunludur. </a:t>
            </a:r>
          </a:p>
        </p:txBody>
      </p:sp>
    </p:spTree>
    <p:extLst>
      <p:ext uri="{BB962C8B-B14F-4D97-AF65-F5344CB8AC3E}">
        <p14:creationId xmlns:p14="http://schemas.microsoft.com/office/powerpoint/2010/main" val="256525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Yer Tutucusu 4"/>
          <p:cNvSpPr>
            <a:spLocks noGrp="1"/>
          </p:cNvSpPr>
          <p:nvPr>
            <p:ph type="body" idx="1"/>
          </p:nvPr>
        </p:nvSpPr>
        <p:spPr>
          <a:xfrm>
            <a:off x="467544" y="836712"/>
            <a:ext cx="3657600" cy="658368"/>
          </a:xfrm>
        </p:spPr>
        <p:txBody>
          <a:bodyPr/>
          <a:lstStyle/>
          <a:p>
            <a:r>
              <a:rPr lang="tr-TR" dirty="0"/>
              <a:t>KA131 DERS VERME</a:t>
            </a:r>
          </a:p>
        </p:txBody>
      </p:sp>
      <p:sp>
        <p:nvSpPr>
          <p:cNvPr id="3" name="İçerik Yer Tutucusu 2"/>
          <p:cNvSpPr>
            <a:spLocks noGrp="1"/>
          </p:cNvSpPr>
          <p:nvPr>
            <p:ph sz="half" idx="2"/>
          </p:nvPr>
        </p:nvSpPr>
        <p:spPr>
          <a:xfrm>
            <a:off x="539552" y="2060848"/>
            <a:ext cx="3657600" cy="3886200"/>
          </a:xfrm>
        </p:spPr>
        <p:txBody>
          <a:bodyPr/>
          <a:lstStyle/>
          <a:p>
            <a:r>
              <a:rPr lang="tr-TR" u="sng" dirty="0">
                <a:solidFill>
                  <a:srgbClr val="FF0000"/>
                </a:solidFill>
              </a:rPr>
              <a:t>Faaliyet Süresi</a:t>
            </a:r>
            <a:r>
              <a:rPr lang="tr-TR" dirty="0">
                <a:solidFill>
                  <a:srgbClr val="FF0000"/>
                </a:solidFill>
              </a:rPr>
              <a:t>;</a:t>
            </a:r>
          </a:p>
          <a:p>
            <a:endParaRPr lang="tr-TR" dirty="0">
              <a:solidFill>
                <a:srgbClr val="FF0000"/>
              </a:solidFill>
            </a:endParaRPr>
          </a:p>
          <a:p>
            <a:pPr>
              <a:buFont typeface="Wingdings" pitchFamily="2" charset="2"/>
              <a:buChar char="Ø"/>
            </a:pPr>
            <a:r>
              <a:rPr lang="tr-TR" dirty="0"/>
              <a:t>Seyahat hariç 5 gün olarak belirlenmiştir. </a:t>
            </a:r>
            <a:endParaRPr lang="tr-TR" dirty="0">
              <a:solidFill>
                <a:srgbClr val="FF0000"/>
              </a:solidFill>
            </a:endParaRPr>
          </a:p>
        </p:txBody>
      </p:sp>
      <p:sp>
        <p:nvSpPr>
          <p:cNvPr id="6" name="Metin Yer Tutucusu 5"/>
          <p:cNvSpPr>
            <a:spLocks noGrp="1"/>
          </p:cNvSpPr>
          <p:nvPr>
            <p:ph type="body" sz="quarter" idx="3"/>
          </p:nvPr>
        </p:nvSpPr>
        <p:spPr>
          <a:xfrm>
            <a:off x="4499992" y="836712"/>
            <a:ext cx="3657600" cy="658368"/>
          </a:xfrm>
        </p:spPr>
        <p:txBody>
          <a:bodyPr/>
          <a:lstStyle/>
          <a:p>
            <a:r>
              <a:rPr lang="tr-TR" dirty="0"/>
              <a:t>KA171 DERS VERME</a:t>
            </a:r>
          </a:p>
        </p:txBody>
      </p:sp>
      <p:sp>
        <p:nvSpPr>
          <p:cNvPr id="4" name="İçerik Yer Tutucusu 3"/>
          <p:cNvSpPr>
            <a:spLocks noGrp="1"/>
          </p:cNvSpPr>
          <p:nvPr>
            <p:ph sz="quarter" idx="4"/>
          </p:nvPr>
        </p:nvSpPr>
        <p:spPr>
          <a:xfrm>
            <a:off x="4427984" y="2060848"/>
            <a:ext cx="3960440" cy="3886200"/>
          </a:xfrm>
        </p:spPr>
        <p:txBody>
          <a:bodyPr/>
          <a:lstStyle/>
          <a:p>
            <a:r>
              <a:rPr lang="tr-TR" u="sng" dirty="0">
                <a:solidFill>
                  <a:srgbClr val="FF0000"/>
                </a:solidFill>
              </a:rPr>
              <a:t>Faaliyet Süresi</a:t>
            </a:r>
            <a:r>
              <a:rPr lang="tr-TR" dirty="0">
                <a:solidFill>
                  <a:srgbClr val="FF0000"/>
                </a:solidFill>
              </a:rPr>
              <a:t>;</a:t>
            </a:r>
          </a:p>
          <a:p>
            <a:endParaRPr lang="tr-TR" dirty="0">
              <a:solidFill>
                <a:srgbClr val="FF0000"/>
              </a:solidFill>
            </a:endParaRPr>
          </a:p>
          <a:p>
            <a:pPr>
              <a:buFont typeface="Wingdings" pitchFamily="2" charset="2"/>
              <a:buChar char="Ø"/>
            </a:pPr>
            <a:r>
              <a:rPr lang="tr-TR" dirty="0"/>
              <a:t>Seyahat hariç en az 5 iş gün olarak belirlenmiştir.</a:t>
            </a:r>
            <a:endParaRPr lang="tr-TR" dirty="0">
              <a:solidFill>
                <a:srgbClr val="FF0000"/>
              </a:solidFill>
            </a:endParaRPr>
          </a:p>
        </p:txBody>
      </p:sp>
    </p:spTree>
    <p:extLst>
      <p:ext uri="{BB962C8B-B14F-4D97-AF65-F5344CB8AC3E}">
        <p14:creationId xmlns:p14="http://schemas.microsoft.com/office/powerpoint/2010/main" val="4099287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1600" y="748083"/>
            <a:ext cx="2648482" cy="369332"/>
          </a:xfrm>
          <a:prstGeom prst="rect">
            <a:avLst/>
          </a:prstGeom>
        </p:spPr>
        <p:txBody>
          <a:bodyPr wrap="none">
            <a:spAutoFit/>
          </a:bodyPr>
          <a:lstStyle/>
          <a:p>
            <a:r>
              <a:rPr lang="tr-TR" b="1" dirty="0">
                <a:solidFill>
                  <a:srgbClr val="FF0000"/>
                </a:solidFill>
              </a:rPr>
              <a:t>Seçim Sonrası Süreç</a:t>
            </a:r>
            <a:endParaRPr lang="tr-TR" dirty="0">
              <a:solidFill>
                <a:srgbClr val="FF0000"/>
              </a:solidFill>
            </a:endParaRPr>
          </a:p>
        </p:txBody>
      </p:sp>
      <p:sp>
        <p:nvSpPr>
          <p:cNvPr id="3" name="Dikdörtgen 2"/>
          <p:cNvSpPr/>
          <p:nvPr/>
        </p:nvSpPr>
        <p:spPr>
          <a:xfrm>
            <a:off x="627698" y="1340768"/>
            <a:ext cx="8120766" cy="4524315"/>
          </a:xfrm>
          <a:prstGeom prst="rect">
            <a:avLst/>
          </a:prstGeom>
        </p:spPr>
        <p:txBody>
          <a:bodyPr wrap="square">
            <a:spAutoFit/>
          </a:bodyPr>
          <a:lstStyle/>
          <a:p>
            <a:pPr marL="285750" indent="-285750">
              <a:buFont typeface="Wingdings" pitchFamily="2" charset="2"/>
              <a:buChar char="Ø"/>
            </a:pPr>
            <a:r>
              <a:rPr lang="tr-TR" dirty="0"/>
              <a:t>Seçilen personel ile faaliyet için hesaplanan azamî hibe miktarını içeren hibe sözleşmesi imzalanır.</a:t>
            </a:r>
          </a:p>
          <a:p>
            <a:pPr marL="285750" indent="-285750">
              <a:buFont typeface="Wingdings" pitchFamily="2" charset="2"/>
              <a:buChar char="Ø"/>
            </a:pPr>
            <a:endParaRPr lang="tr-TR" dirty="0"/>
          </a:p>
          <a:p>
            <a:pPr marL="285750" indent="-285750">
              <a:buFont typeface="Wingdings" pitchFamily="2" charset="2"/>
              <a:buChar char="Ø"/>
            </a:pPr>
            <a:r>
              <a:rPr lang="tr-TR" dirty="0"/>
              <a:t>Sözleşmede belirlenen azamî hibe miktarı, personele verilebilecek en yüksek tutara işaret etmektedir. Faaliyet süresinin öngörülenden daha kısa sürmesi halinde, personele yapılacak toplam ödeme, azami hibe miktarının altında kalır. Ancak faaliyetin öngörülenden daha uzun sürmesi ve verilecek hibenin sözleşmede belirtilen azami tutardan daha fazla olması söz konusu olduğunda, azami hibe tutarındaki artış için, artışı ve gerekçesini içeren ek sözleşme düzenlenmelidir.</a:t>
            </a:r>
          </a:p>
          <a:p>
            <a:pPr marL="285750" indent="-285750">
              <a:buFont typeface="Wingdings" pitchFamily="2" charset="2"/>
              <a:buChar char="Ø"/>
            </a:pPr>
            <a:endParaRPr lang="tr-TR" dirty="0"/>
          </a:p>
          <a:p>
            <a:pPr marL="285750" indent="-285750">
              <a:buFont typeface="Wingdings" pitchFamily="2" charset="2"/>
              <a:buChar char="Ø"/>
            </a:pPr>
            <a:r>
              <a:rPr lang="tr-TR" dirty="0"/>
              <a:t>Personele yapılacak ödeme  için %70  oranında ön ödeme yapılır. Personelin dönüş sonrası kalan hibesi ödenir. Böylelikle iki taksitte ödenerek  tamamlanır.</a:t>
            </a:r>
          </a:p>
          <a:p>
            <a:r>
              <a:rPr lang="tr-TR" dirty="0"/>
              <a:t> </a:t>
            </a:r>
          </a:p>
          <a:p>
            <a:pPr marL="285750" indent="-285750">
              <a:buFont typeface="Wingdings" pitchFamily="2" charset="2"/>
              <a:buChar char="Ø"/>
            </a:pPr>
            <a:endParaRPr lang="tr-TR" dirty="0"/>
          </a:p>
        </p:txBody>
      </p:sp>
    </p:spTree>
    <p:extLst>
      <p:ext uri="{BB962C8B-B14F-4D97-AF65-F5344CB8AC3E}">
        <p14:creationId xmlns:p14="http://schemas.microsoft.com/office/powerpoint/2010/main" val="818118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9592" y="863476"/>
            <a:ext cx="1715534" cy="369332"/>
          </a:xfrm>
          <a:prstGeom prst="rect">
            <a:avLst/>
          </a:prstGeom>
        </p:spPr>
        <p:txBody>
          <a:bodyPr wrap="none">
            <a:spAutoFit/>
          </a:bodyPr>
          <a:lstStyle/>
          <a:p>
            <a:r>
              <a:rPr lang="tr-TR" b="1" dirty="0">
                <a:solidFill>
                  <a:srgbClr val="FF0000"/>
                </a:solidFill>
              </a:rPr>
              <a:t>Hibe Desteği</a:t>
            </a:r>
            <a:endParaRPr lang="tr-TR" dirty="0">
              <a:solidFill>
                <a:srgbClr val="FF0000"/>
              </a:solidFill>
            </a:endParaRPr>
          </a:p>
        </p:txBody>
      </p:sp>
      <p:sp>
        <p:nvSpPr>
          <p:cNvPr id="3" name="Dikdörtgen 2"/>
          <p:cNvSpPr/>
          <p:nvPr/>
        </p:nvSpPr>
        <p:spPr>
          <a:xfrm>
            <a:off x="707588" y="1772816"/>
            <a:ext cx="7776864" cy="3693319"/>
          </a:xfrm>
          <a:prstGeom prst="rect">
            <a:avLst/>
          </a:prstGeom>
        </p:spPr>
        <p:txBody>
          <a:bodyPr wrap="square">
            <a:spAutoFit/>
          </a:bodyPr>
          <a:lstStyle/>
          <a:p>
            <a:pPr marL="285750" indent="-285750">
              <a:buFont typeface="Wingdings" pitchFamily="2" charset="2"/>
              <a:buChar char="Ø"/>
            </a:pPr>
            <a:r>
              <a:rPr lang="tr-TR" dirty="0"/>
              <a:t>Personel hareketliliğinden faydalanan personele verilen hibe katkı niteliğinde olup, verilen hibe yurtdışında geçirilen döneme ilişkin masrafların tamamını karşılamaya yönelik değildir.</a:t>
            </a:r>
          </a:p>
          <a:p>
            <a:pPr marL="285750" indent="-285750">
              <a:buFont typeface="Wingdings" pitchFamily="2" charset="2"/>
              <a:buChar char="Ø"/>
            </a:pPr>
            <a:endParaRPr lang="tr-TR" dirty="0"/>
          </a:p>
          <a:p>
            <a:endParaRPr lang="tr-TR" dirty="0"/>
          </a:p>
          <a:p>
            <a:pPr marL="285750" indent="-285750">
              <a:buFont typeface="Wingdings" pitchFamily="2" charset="2"/>
              <a:buChar char="Ø"/>
            </a:pPr>
            <a:r>
              <a:rPr lang="tr-TR" dirty="0"/>
              <a:t>Personele verilecek hibe miktarı konusunda, üniversitemiz  ile personel arasında imzalanması gereken standart sözleşme metninde yer almaktadır.</a:t>
            </a:r>
          </a:p>
          <a:p>
            <a:pPr marL="285750" indent="-285750">
              <a:buFont typeface="Wingdings" pitchFamily="2" charset="2"/>
              <a:buChar char="Ø"/>
            </a:pPr>
            <a:endParaRPr lang="tr-TR" dirty="0"/>
          </a:p>
          <a:p>
            <a:endParaRPr lang="tr-TR" dirty="0"/>
          </a:p>
          <a:p>
            <a:pPr marL="285750" indent="-285750">
              <a:buFont typeface="Wingdings" pitchFamily="2" charset="2"/>
              <a:buChar char="Ø"/>
            </a:pPr>
            <a:r>
              <a:rPr lang="tr-TR" dirty="0"/>
              <a:t>Herhangi bir faaliyet içermeyen ya da gerçekleştirilen faaliyetin türüne uygun faaliyet yapıldığı belgelenemeyen günler için hibe ödemesi yapılmaz.</a:t>
            </a:r>
          </a:p>
        </p:txBody>
      </p:sp>
    </p:spTree>
    <p:extLst>
      <p:ext uri="{BB962C8B-B14F-4D97-AF65-F5344CB8AC3E}">
        <p14:creationId xmlns:p14="http://schemas.microsoft.com/office/powerpoint/2010/main" val="1011853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436022"/>
            <a:ext cx="4038285" cy="369332"/>
          </a:xfrm>
          <a:prstGeom prst="rect">
            <a:avLst/>
          </a:prstGeom>
        </p:spPr>
        <p:txBody>
          <a:bodyPr wrap="none">
            <a:spAutoFit/>
          </a:bodyPr>
          <a:lstStyle/>
          <a:p>
            <a:r>
              <a:rPr lang="tr-TR" b="1" dirty="0">
                <a:solidFill>
                  <a:srgbClr val="FF0000"/>
                </a:solidFill>
              </a:rPr>
              <a:t>Hibe Desteği (KA131 ÜLKELER)</a:t>
            </a:r>
            <a:endParaRPr lang="tr-TR" dirty="0">
              <a:solidFill>
                <a:srgbClr val="FF0000"/>
              </a:solidFill>
            </a:endParaRPr>
          </a:p>
        </p:txBody>
      </p:sp>
      <p:sp>
        <p:nvSpPr>
          <p:cNvPr id="3" name="Dikdörtgen 2"/>
          <p:cNvSpPr/>
          <p:nvPr/>
        </p:nvSpPr>
        <p:spPr>
          <a:xfrm>
            <a:off x="683567" y="843585"/>
            <a:ext cx="7604185" cy="1200329"/>
          </a:xfrm>
          <a:prstGeom prst="rect">
            <a:avLst/>
          </a:prstGeom>
        </p:spPr>
        <p:txBody>
          <a:bodyPr wrap="square">
            <a:spAutoFit/>
          </a:bodyPr>
          <a:lstStyle/>
          <a:p>
            <a:pPr marL="285750" indent="-285750">
              <a:buFont typeface="Wingdings" pitchFamily="2" charset="2"/>
              <a:buChar char="Ø"/>
            </a:pPr>
            <a:r>
              <a:rPr lang="tr-TR" dirty="0"/>
              <a:t>Personel hareketliliğinden faydalanacak personele verilecek olan gündelik miktarı gidilen ülke ile birlikte gidilen süreye göre aşağıdaki tabloda belirtilen tutarlar dikkate alınarak hesaplanır. Tabloda gösterilen miktarlar Avro cinsindendir.</a:t>
            </a:r>
          </a:p>
        </p:txBody>
      </p:sp>
      <p:graphicFrame>
        <p:nvGraphicFramePr>
          <p:cNvPr id="4" name="Tablo 3"/>
          <p:cNvGraphicFramePr>
            <a:graphicFrameLocks noGrp="1"/>
          </p:cNvGraphicFramePr>
          <p:nvPr>
            <p:extLst>
              <p:ext uri="{D42A27DB-BD31-4B8C-83A1-F6EECF244321}">
                <p14:modId xmlns:p14="http://schemas.microsoft.com/office/powerpoint/2010/main" val="2742158948"/>
              </p:ext>
            </p:extLst>
          </p:nvPr>
        </p:nvGraphicFramePr>
        <p:xfrm>
          <a:off x="935595" y="2051376"/>
          <a:ext cx="7352157" cy="3857346"/>
        </p:xfrm>
        <a:graphic>
          <a:graphicData uri="http://schemas.openxmlformats.org/drawingml/2006/table">
            <a:tbl>
              <a:tblPr firstRow="1" bandRow="1">
                <a:tableStyleId>{5C22544A-7EE6-4342-B048-85BDC9FD1C3A}</a:tableStyleId>
              </a:tblPr>
              <a:tblGrid>
                <a:gridCol w="2450719">
                  <a:extLst>
                    <a:ext uri="{9D8B030D-6E8A-4147-A177-3AD203B41FA5}">
                      <a16:colId xmlns:a16="http://schemas.microsoft.com/office/drawing/2014/main" val="20000"/>
                    </a:ext>
                  </a:extLst>
                </a:gridCol>
                <a:gridCol w="2450719">
                  <a:extLst>
                    <a:ext uri="{9D8B030D-6E8A-4147-A177-3AD203B41FA5}">
                      <a16:colId xmlns:a16="http://schemas.microsoft.com/office/drawing/2014/main" val="20001"/>
                    </a:ext>
                  </a:extLst>
                </a:gridCol>
                <a:gridCol w="2450719">
                  <a:extLst>
                    <a:ext uri="{9D8B030D-6E8A-4147-A177-3AD203B41FA5}">
                      <a16:colId xmlns:a16="http://schemas.microsoft.com/office/drawing/2014/main" val="20002"/>
                    </a:ext>
                  </a:extLst>
                </a:gridCol>
              </a:tblGrid>
              <a:tr h="508826">
                <a:tc>
                  <a:txBody>
                    <a:bodyPr/>
                    <a:lstStyle/>
                    <a:p>
                      <a:r>
                        <a:rPr kumimoji="0" lang="tr-TR" b="1" i="0" kern="1200" dirty="0">
                          <a:solidFill>
                            <a:schemeClr val="tx1"/>
                          </a:solidFill>
                          <a:effectLst/>
                          <a:latin typeface="+mn-lt"/>
                          <a:ea typeface="+mn-ea"/>
                          <a:cs typeface="+mn-cs"/>
                        </a:rPr>
                        <a:t>Ülke Grupları</a:t>
                      </a:r>
                      <a:endParaRPr lang="tr-TR" dirty="0">
                        <a:solidFill>
                          <a:schemeClr val="tx1"/>
                        </a:solidFill>
                      </a:endParaRPr>
                    </a:p>
                  </a:txBody>
                  <a:tcPr/>
                </a:tc>
                <a:tc>
                  <a:txBody>
                    <a:bodyPr/>
                    <a:lstStyle/>
                    <a:p>
                      <a:r>
                        <a:rPr kumimoji="0" lang="tr-TR" b="1" i="0" kern="1200" dirty="0">
                          <a:solidFill>
                            <a:schemeClr val="tx1"/>
                          </a:solidFill>
                          <a:effectLst/>
                          <a:latin typeface="+mn-lt"/>
                          <a:ea typeface="+mn-ea"/>
                          <a:cs typeface="+mn-cs"/>
                        </a:rPr>
                        <a:t>Hareketlilikte Misafir Olunan Ülkeler</a:t>
                      </a:r>
                      <a:endParaRPr lang="tr-TR" dirty="0">
                        <a:solidFill>
                          <a:schemeClr val="tx1"/>
                        </a:solidFill>
                      </a:endParaRPr>
                    </a:p>
                  </a:txBody>
                  <a:tcPr/>
                </a:tc>
                <a:tc>
                  <a:txBody>
                    <a:bodyPr/>
                    <a:lstStyle/>
                    <a:p>
                      <a:r>
                        <a:rPr kumimoji="0" lang="tr-TR" b="1" i="0" kern="1200" dirty="0">
                          <a:solidFill>
                            <a:schemeClr val="tx1"/>
                          </a:solidFill>
                          <a:effectLst/>
                          <a:latin typeface="+mn-lt"/>
                          <a:ea typeface="+mn-ea"/>
                          <a:cs typeface="+mn-cs"/>
                        </a:rPr>
                        <a:t>Günlük hibe</a:t>
                      </a:r>
                      <a:br>
                        <a:rPr kumimoji="0" lang="tr-TR" b="1" i="0" kern="1200" dirty="0">
                          <a:solidFill>
                            <a:schemeClr val="tx1"/>
                          </a:solidFill>
                          <a:effectLst/>
                          <a:latin typeface="+mn-lt"/>
                          <a:ea typeface="+mn-ea"/>
                          <a:cs typeface="+mn-cs"/>
                        </a:rPr>
                      </a:br>
                      <a:r>
                        <a:rPr kumimoji="0" lang="tr-TR" b="1" i="0" kern="1200" dirty="0">
                          <a:solidFill>
                            <a:schemeClr val="tx1"/>
                          </a:solidFill>
                          <a:effectLst/>
                          <a:latin typeface="+mn-lt"/>
                          <a:ea typeface="+mn-ea"/>
                          <a:cs typeface="+mn-cs"/>
                        </a:rPr>
                        <a:t>miktarları</a:t>
                      </a:r>
                      <a:br>
                        <a:rPr kumimoji="0" lang="tr-TR" b="1" i="0" kern="1200" dirty="0">
                          <a:solidFill>
                            <a:schemeClr val="tx1"/>
                          </a:solidFill>
                          <a:effectLst/>
                          <a:latin typeface="+mn-lt"/>
                          <a:ea typeface="+mn-ea"/>
                          <a:cs typeface="+mn-cs"/>
                        </a:rPr>
                      </a:br>
                      <a:r>
                        <a:rPr kumimoji="0" lang="tr-TR" b="1" i="0" kern="1200" dirty="0">
                          <a:solidFill>
                            <a:schemeClr val="tx1"/>
                          </a:solidFill>
                          <a:effectLst/>
                          <a:latin typeface="+mn-lt"/>
                          <a:ea typeface="+mn-ea"/>
                          <a:cs typeface="+mn-cs"/>
                        </a:rPr>
                        <a:t>(Avro)</a:t>
                      </a:r>
                      <a:endParaRPr lang="tr-TR" dirty="0">
                        <a:solidFill>
                          <a:schemeClr val="tx1"/>
                        </a:solidFill>
                      </a:endParaRPr>
                    </a:p>
                  </a:txBody>
                  <a:tcPr/>
                </a:tc>
                <a:extLst>
                  <a:ext uri="{0D108BD9-81ED-4DB2-BD59-A6C34878D82A}">
                    <a16:rowId xmlns:a16="http://schemas.microsoft.com/office/drawing/2014/main" val="10000"/>
                  </a:ext>
                </a:extLst>
              </a:tr>
              <a:tr h="1021893">
                <a:tc>
                  <a:txBody>
                    <a:bodyPr/>
                    <a:lstStyle/>
                    <a:p>
                      <a:pPr algn="just"/>
                      <a:r>
                        <a:rPr lang="tr-TR" sz="1200" dirty="0">
                          <a:effectLst/>
                          <a:latin typeface="Open Sans"/>
                        </a:rPr>
                        <a:t>1. Grup Program Ülkeleri</a:t>
                      </a:r>
                    </a:p>
                  </a:txBody>
                  <a:tcPr marL="95250" marR="95250" marT="95250" marB="95250" anchor="ctr"/>
                </a:tc>
                <a:tc>
                  <a:txBody>
                    <a:bodyPr/>
                    <a:lstStyle/>
                    <a:p>
                      <a:pPr algn="just"/>
                      <a:r>
                        <a:rPr lang="tr-TR" sz="1200" dirty="0">
                          <a:effectLst/>
                          <a:latin typeface="Open Sans"/>
                        </a:rPr>
                        <a:t>Birleşik Krallık, Danimarka, Finlandiya, İrlanda, İsveç, İzlanda, Lihtenştayn, Lüksemburg, Norveç</a:t>
                      </a:r>
                    </a:p>
                  </a:txBody>
                  <a:tcPr marL="95250" marR="95250" marT="95250" marB="95250" anchor="ctr"/>
                </a:tc>
                <a:tc>
                  <a:txBody>
                    <a:bodyPr/>
                    <a:lstStyle/>
                    <a:p>
                      <a:pPr algn="just"/>
                      <a:r>
                        <a:rPr lang="tr-TR" sz="1200" dirty="0">
                          <a:effectLst/>
                          <a:latin typeface="Open Sans"/>
                        </a:rPr>
                        <a:t>162</a:t>
                      </a:r>
                    </a:p>
                  </a:txBody>
                  <a:tcPr marL="95250" marR="95250" marT="95250" marB="95250" anchor="ctr"/>
                </a:tc>
                <a:extLst>
                  <a:ext uri="{0D108BD9-81ED-4DB2-BD59-A6C34878D82A}">
                    <a16:rowId xmlns:a16="http://schemas.microsoft.com/office/drawing/2014/main" val="10001"/>
                  </a:ext>
                </a:extLst>
              </a:tr>
              <a:tr h="1021893">
                <a:tc>
                  <a:txBody>
                    <a:bodyPr/>
                    <a:lstStyle/>
                    <a:p>
                      <a:pPr algn="just"/>
                      <a:r>
                        <a:rPr lang="tr-TR" sz="1200" dirty="0">
                          <a:effectLst/>
                          <a:latin typeface="Open Sans"/>
                        </a:rPr>
                        <a:t>2. Grup Program Ülkeleri</a:t>
                      </a:r>
                    </a:p>
                  </a:txBody>
                  <a:tcPr marL="95250" marR="95250" marT="95250" marB="95250" anchor="ctr"/>
                </a:tc>
                <a:tc>
                  <a:txBody>
                    <a:bodyPr/>
                    <a:lstStyle/>
                    <a:p>
                      <a:pPr algn="just"/>
                      <a:r>
                        <a:rPr lang="tr-TR" sz="1200" dirty="0">
                          <a:effectLst/>
                          <a:latin typeface="Open Sans"/>
                        </a:rPr>
                        <a:t>Almanya, Avusturya, Belçika, Fransa, Güney Kıbrıs, Hollanda, İspanya, İtalya, Malta, Portekiz, Yunanistan</a:t>
                      </a:r>
                    </a:p>
                  </a:txBody>
                  <a:tcPr marL="95250" marR="95250" marT="95250" marB="95250" anchor="ctr"/>
                </a:tc>
                <a:tc>
                  <a:txBody>
                    <a:bodyPr/>
                    <a:lstStyle/>
                    <a:p>
                      <a:pPr algn="just"/>
                      <a:r>
                        <a:rPr lang="tr-TR" sz="1200" dirty="0">
                          <a:effectLst/>
                          <a:latin typeface="Open Sans"/>
                        </a:rPr>
                        <a:t>144</a:t>
                      </a:r>
                    </a:p>
                  </a:txBody>
                  <a:tcPr marL="95250" marR="95250" marT="95250" marB="95250" anchor="ctr"/>
                </a:tc>
                <a:extLst>
                  <a:ext uri="{0D108BD9-81ED-4DB2-BD59-A6C34878D82A}">
                    <a16:rowId xmlns:a16="http://schemas.microsoft.com/office/drawing/2014/main" val="10002"/>
                  </a:ext>
                </a:extLst>
              </a:tr>
              <a:tr h="237296">
                <a:tc>
                  <a:txBody>
                    <a:bodyPr/>
                    <a:lstStyle/>
                    <a:p>
                      <a:pPr algn="just"/>
                      <a:r>
                        <a:rPr lang="tr-TR" sz="1200" dirty="0">
                          <a:effectLst/>
                          <a:latin typeface="Open Sans"/>
                        </a:rPr>
                        <a:t>3. Grup Program Ülkeleri</a:t>
                      </a:r>
                    </a:p>
                  </a:txBody>
                  <a:tcPr marL="95250" marR="95250" marT="95250" marB="95250" anchor="ctr"/>
                </a:tc>
                <a:tc>
                  <a:txBody>
                    <a:bodyPr/>
                    <a:lstStyle/>
                    <a:p>
                      <a:pPr algn="just"/>
                      <a:r>
                        <a:rPr lang="tr-TR" sz="1200" dirty="0">
                          <a:effectLst/>
                          <a:latin typeface="Open Sans"/>
                        </a:rPr>
                        <a:t>Bulgaristan, Çek Cumhuriyeti, Estonya, Hırvatistan, Letonya, Litvanya, Macaristan, Makedonya, Polonya, Romanya, Sırbistan, Slovakya, Slovenya, Türkiye *</a:t>
                      </a:r>
                    </a:p>
                  </a:txBody>
                  <a:tcPr marL="95250" marR="95250" marT="95250" marB="95250" anchor="ctr"/>
                </a:tc>
                <a:tc>
                  <a:txBody>
                    <a:bodyPr/>
                    <a:lstStyle/>
                    <a:p>
                      <a:pPr algn="just"/>
                      <a:r>
                        <a:rPr lang="tr-TR" sz="1200" dirty="0">
                          <a:effectLst/>
                          <a:latin typeface="Open Sans"/>
                        </a:rPr>
                        <a:t>126</a:t>
                      </a:r>
                    </a:p>
                  </a:txBody>
                  <a:tcPr marL="95250" marR="95250" marT="95250" marB="9525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73200591"/>
      </p:ext>
    </p:extLst>
  </p:cSld>
  <p:clrMapOvr>
    <a:masterClrMapping/>
  </p:clrMapOvr>
</p:sld>
</file>

<file path=ppt/theme/theme1.xml><?xml version="1.0" encoding="utf-8"?>
<a:theme xmlns:a="http://schemas.openxmlformats.org/drawingml/2006/main" name="Rozet">
  <a:themeElements>
    <a:clrScheme name="Rozet">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Rozet">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ze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TM10001106[[fn=Rozet]]</Template>
  <TotalTime>3401</TotalTime>
  <Words>2816</Words>
  <Application>Microsoft Office PowerPoint</Application>
  <PresentationFormat>Ekran Gösterisi (4:3)</PresentationFormat>
  <Paragraphs>352</Paragraphs>
  <Slides>42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42</vt:i4>
      </vt:variant>
    </vt:vector>
  </HeadingPairs>
  <TitlesOfParts>
    <vt:vector size="48" baseType="lpstr">
      <vt:lpstr>Arial</vt:lpstr>
      <vt:lpstr>Gill Sans MT</vt:lpstr>
      <vt:lpstr>Impact</vt:lpstr>
      <vt:lpstr>Open Sans</vt:lpstr>
      <vt:lpstr>Wingdings</vt:lpstr>
      <vt:lpstr>Rozet</vt:lpstr>
      <vt:lpstr>PowerPoint Sunusu</vt:lpstr>
      <vt:lpstr>PERSONEL DERS VERME HAREKETLİLİĞİ</vt:lpstr>
      <vt:lpstr>SEÇENEK 1: 2022 KA131 </vt:lpstr>
      <vt:lpstr>SEÇENEK 2: 2022 KA171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PERSONEL EĞİTİM  ALMA HAREKETLİLİĞİ</vt:lpstr>
      <vt:lpstr>SEÇENEK 1: 2022 KA131  </vt:lpstr>
      <vt:lpstr>SEÇENEK 2: 2022 KA171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ERASMUS+ PERSONEL HAREKETLİLİĞİ</dc:title>
  <dc:creator>ÖZGENÇ</dc:creator>
  <cp:lastModifiedBy>Zeyneb Güşta ARIK</cp:lastModifiedBy>
  <cp:revision>73</cp:revision>
  <dcterms:created xsi:type="dcterms:W3CDTF">2022-03-09T11:58:10Z</dcterms:created>
  <dcterms:modified xsi:type="dcterms:W3CDTF">2024-02-12T09:32:25Z</dcterms:modified>
</cp:coreProperties>
</file>