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83" r:id="rId2"/>
  </p:sldMasterIdLst>
  <p:notesMasterIdLst>
    <p:notesMasterId r:id="rId20"/>
  </p:notesMasterIdLst>
  <p:handoutMasterIdLst>
    <p:handoutMasterId r:id="rId21"/>
  </p:handoutMasterIdLst>
  <p:sldIdLst>
    <p:sldId id="256" r:id="rId3"/>
    <p:sldId id="2170" r:id="rId4"/>
    <p:sldId id="2171" r:id="rId5"/>
    <p:sldId id="2183" r:id="rId6"/>
    <p:sldId id="2172" r:id="rId7"/>
    <p:sldId id="2173" r:id="rId8"/>
    <p:sldId id="2174" r:id="rId9"/>
    <p:sldId id="2175" r:id="rId10"/>
    <p:sldId id="260" r:id="rId11"/>
    <p:sldId id="1819" r:id="rId12"/>
    <p:sldId id="2176" r:id="rId13"/>
    <p:sldId id="2178" r:id="rId14"/>
    <p:sldId id="2177" r:id="rId15"/>
    <p:sldId id="2179" r:id="rId16"/>
    <p:sldId id="2180" r:id="rId17"/>
    <p:sldId id="2181" r:id="rId18"/>
    <p:sldId id="2182" r:id="rId19"/>
  </p:sldIdLst>
  <p:sldSz cx="9144000" cy="5143500" type="screen16x9"/>
  <p:notesSz cx="6858000" cy="9144000"/>
  <p:custDataLst>
    <p:tags r:id="rId22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93CD219E-6110-42D4-8C8E-F93E710B8D3E}">
          <p14:sldIdLst>
            <p14:sldId id="256"/>
            <p14:sldId id="2170"/>
            <p14:sldId id="2171"/>
            <p14:sldId id="2183"/>
            <p14:sldId id="2172"/>
            <p14:sldId id="2173"/>
            <p14:sldId id="2174"/>
            <p14:sldId id="2175"/>
            <p14:sldId id="260"/>
            <p14:sldId id="1819"/>
            <p14:sldId id="2176"/>
            <p14:sldId id="2178"/>
            <p14:sldId id="2177"/>
            <p14:sldId id="2179"/>
            <p14:sldId id="2180"/>
            <p14:sldId id="2181"/>
            <p14:sldId id="21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ülent Gümüşel" initials="BG" lastIdx="0" clrIdx="0">
    <p:extLst>
      <p:ext uri="{19B8F6BF-5375-455C-9EA6-DF929625EA0E}">
        <p15:presenceInfo xmlns:p15="http://schemas.microsoft.com/office/powerpoint/2012/main" userId="S::gumusel@hacettepe.edu.tr::87989b9f-0d53-42f0-b8d7-7a7ec37c48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94D2"/>
    <a:srgbClr val="0261A3"/>
    <a:srgbClr val="4D8A9E"/>
    <a:srgbClr val="B3D7EC"/>
    <a:srgbClr val="63B5DF"/>
    <a:srgbClr val="FFFFFF"/>
    <a:srgbClr val="2D4D42"/>
    <a:srgbClr val="F09FA5"/>
    <a:srgbClr val="8D7B63"/>
    <a:srgbClr val="1E6B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61" autoAdjust="0"/>
    <p:restoredTop sz="78395" autoAdjust="0"/>
  </p:normalViewPr>
  <p:slideViewPr>
    <p:cSldViewPr>
      <p:cViewPr varScale="1">
        <p:scale>
          <a:sx n="110" d="100"/>
          <a:sy n="110" d="100"/>
        </p:scale>
        <p:origin x="1446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786"/>
    </p:cViewPr>
  </p:sorterViewPr>
  <p:notesViewPr>
    <p:cSldViewPr>
      <p:cViewPr varScale="1">
        <p:scale>
          <a:sx n="59" d="100"/>
          <a:sy n="59" d="100"/>
        </p:scale>
        <p:origin x="-250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3D09E-6650-4ECD-8CEE-CA057B65A693}" type="datetimeFigureOut">
              <a:rPr lang="tr-TR" smtClean="0"/>
              <a:t>22.02.2024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AB807-0BE4-4AD7-91D5-86C5628F24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93734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734FD-F4DF-4931-9315-BDB5091FD354}" type="datetimeFigureOut">
              <a:rPr lang="tr-TR" smtClean="0"/>
              <a:t>22.02.2024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B7095-FD35-4B92-ACB5-8E50FAEF58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17696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ayt Görüntüsü Yer Tutucusu 1">
            <a:extLst>
              <a:ext uri="{FF2B5EF4-FFF2-40B4-BE49-F238E27FC236}">
                <a16:creationId xmlns:a16="http://schemas.microsoft.com/office/drawing/2014/main" id="{CA6BB413-CAAB-4D8F-A482-14C8217A48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 Yer Tutucusu 2">
            <a:extLst>
              <a:ext uri="{FF2B5EF4-FFF2-40B4-BE49-F238E27FC236}">
                <a16:creationId xmlns:a16="http://schemas.microsoft.com/office/drawing/2014/main" id="{21A6687A-9138-4755-9F84-E5B8E8619F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  <p:sp>
        <p:nvSpPr>
          <p:cNvPr id="7172" name="Slayt Numarası Yer Tutucusu 3">
            <a:extLst>
              <a:ext uri="{FF2B5EF4-FFF2-40B4-BE49-F238E27FC236}">
                <a16:creationId xmlns:a16="http://schemas.microsoft.com/office/drawing/2014/main" id="{1963D117-E849-4F2D-917A-EB2529B557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592FFE9-B5F4-4382-95E9-C786247C60AD}" type="slidenum">
              <a:rPr lang="tr-TR" altLang="tr-TR" smtClean="0"/>
              <a:t>1</a:t>
            </a:fld>
            <a:endParaRPr lang="tr-TR" alt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ayt Görüntüsü Yer Tutucusu 1">
            <a:extLst>
              <a:ext uri="{FF2B5EF4-FFF2-40B4-BE49-F238E27FC236}">
                <a16:creationId xmlns:a16="http://schemas.microsoft.com/office/drawing/2014/main" id="{CA6BB413-CAAB-4D8F-A482-14C8217A48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 Yer Tutucusu 2">
            <a:extLst>
              <a:ext uri="{FF2B5EF4-FFF2-40B4-BE49-F238E27FC236}">
                <a16:creationId xmlns:a16="http://schemas.microsoft.com/office/drawing/2014/main" id="{21A6687A-9138-4755-9F84-E5B8E8619F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dirty="0"/>
          </a:p>
        </p:txBody>
      </p:sp>
      <p:sp>
        <p:nvSpPr>
          <p:cNvPr id="7172" name="Slayt Numarası Yer Tutucusu 3">
            <a:extLst>
              <a:ext uri="{FF2B5EF4-FFF2-40B4-BE49-F238E27FC236}">
                <a16:creationId xmlns:a16="http://schemas.microsoft.com/office/drawing/2014/main" id="{1963D117-E849-4F2D-917A-EB2529B557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592FFE9-B5F4-4382-95E9-C786247C60AD}" type="slidenum">
              <a:rPr lang="tr-TR" altLang="tr-TR" smtClean="0"/>
              <a:t>10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31030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ayt Görüntüsü Yer Tutucusu 1">
            <a:extLst>
              <a:ext uri="{FF2B5EF4-FFF2-40B4-BE49-F238E27FC236}">
                <a16:creationId xmlns:a16="http://schemas.microsoft.com/office/drawing/2014/main" id="{CA6BB413-CAAB-4D8F-A482-14C8217A48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 Yer Tutucusu 2">
            <a:extLst>
              <a:ext uri="{FF2B5EF4-FFF2-40B4-BE49-F238E27FC236}">
                <a16:creationId xmlns:a16="http://schemas.microsoft.com/office/drawing/2014/main" id="{21A6687A-9138-4755-9F84-E5B8E8619F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  <p:sp>
        <p:nvSpPr>
          <p:cNvPr id="7172" name="Slayt Numarası Yer Tutucusu 3">
            <a:extLst>
              <a:ext uri="{FF2B5EF4-FFF2-40B4-BE49-F238E27FC236}">
                <a16:creationId xmlns:a16="http://schemas.microsoft.com/office/drawing/2014/main" id="{1963D117-E849-4F2D-917A-EB2529B557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592FFE9-B5F4-4382-95E9-C786247C60AD}" type="slidenum">
              <a:rPr lang="tr-TR" altLang="tr-TR" smtClean="0"/>
              <a:t>11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97282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ayt Görüntüsü Yer Tutucusu 1">
            <a:extLst>
              <a:ext uri="{FF2B5EF4-FFF2-40B4-BE49-F238E27FC236}">
                <a16:creationId xmlns:a16="http://schemas.microsoft.com/office/drawing/2014/main" id="{CA6BB413-CAAB-4D8F-A482-14C8217A48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 Yer Tutucusu 2">
            <a:extLst>
              <a:ext uri="{FF2B5EF4-FFF2-40B4-BE49-F238E27FC236}">
                <a16:creationId xmlns:a16="http://schemas.microsoft.com/office/drawing/2014/main" id="{21A6687A-9138-4755-9F84-E5B8E8619F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  <p:sp>
        <p:nvSpPr>
          <p:cNvPr id="7172" name="Slayt Numarası Yer Tutucusu 3">
            <a:extLst>
              <a:ext uri="{FF2B5EF4-FFF2-40B4-BE49-F238E27FC236}">
                <a16:creationId xmlns:a16="http://schemas.microsoft.com/office/drawing/2014/main" id="{1963D117-E849-4F2D-917A-EB2529B557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592FFE9-B5F4-4382-95E9-C786247C60AD}" type="slidenum">
              <a:rPr lang="tr-TR" altLang="tr-TR" smtClean="0"/>
              <a:t>12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79796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ayt Görüntüsü Yer Tutucusu 1">
            <a:extLst>
              <a:ext uri="{FF2B5EF4-FFF2-40B4-BE49-F238E27FC236}">
                <a16:creationId xmlns:a16="http://schemas.microsoft.com/office/drawing/2014/main" id="{CA6BB413-CAAB-4D8F-A482-14C8217A48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 Yer Tutucusu 2">
            <a:extLst>
              <a:ext uri="{FF2B5EF4-FFF2-40B4-BE49-F238E27FC236}">
                <a16:creationId xmlns:a16="http://schemas.microsoft.com/office/drawing/2014/main" id="{21A6687A-9138-4755-9F84-E5B8E8619F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dirty="0"/>
          </a:p>
        </p:txBody>
      </p:sp>
      <p:sp>
        <p:nvSpPr>
          <p:cNvPr id="7172" name="Slayt Numarası Yer Tutucusu 3">
            <a:extLst>
              <a:ext uri="{FF2B5EF4-FFF2-40B4-BE49-F238E27FC236}">
                <a16:creationId xmlns:a16="http://schemas.microsoft.com/office/drawing/2014/main" id="{1963D117-E849-4F2D-917A-EB2529B557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592FFE9-B5F4-4382-95E9-C786247C60AD}" type="slidenum">
              <a:rPr lang="tr-TR" altLang="tr-TR" smtClean="0"/>
              <a:t>13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0771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ayt Görüntüsü Yer Tutucusu 1">
            <a:extLst>
              <a:ext uri="{FF2B5EF4-FFF2-40B4-BE49-F238E27FC236}">
                <a16:creationId xmlns:a16="http://schemas.microsoft.com/office/drawing/2014/main" id="{CA6BB413-CAAB-4D8F-A482-14C8217A48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 Yer Tutucusu 2">
            <a:extLst>
              <a:ext uri="{FF2B5EF4-FFF2-40B4-BE49-F238E27FC236}">
                <a16:creationId xmlns:a16="http://schemas.microsoft.com/office/drawing/2014/main" id="{21A6687A-9138-4755-9F84-E5B8E8619F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dirty="0"/>
          </a:p>
        </p:txBody>
      </p:sp>
      <p:sp>
        <p:nvSpPr>
          <p:cNvPr id="7172" name="Slayt Numarası Yer Tutucusu 3">
            <a:extLst>
              <a:ext uri="{FF2B5EF4-FFF2-40B4-BE49-F238E27FC236}">
                <a16:creationId xmlns:a16="http://schemas.microsoft.com/office/drawing/2014/main" id="{1963D117-E849-4F2D-917A-EB2529B557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592FFE9-B5F4-4382-95E9-C786247C60AD}" type="slidenum">
              <a:rPr lang="tr-TR" altLang="tr-TR" smtClean="0"/>
              <a:t>14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7574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ayt Görüntüsü Yer Tutucusu 1">
            <a:extLst>
              <a:ext uri="{FF2B5EF4-FFF2-40B4-BE49-F238E27FC236}">
                <a16:creationId xmlns:a16="http://schemas.microsoft.com/office/drawing/2014/main" id="{CA6BB413-CAAB-4D8F-A482-14C8217A48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 Yer Tutucusu 2">
            <a:extLst>
              <a:ext uri="{FF2B5EF4-FFF2-40B4-BE49-F238E27FC236}">
                <a16:creationId xmlns:a16="http://schemas.microsoft.com/office/drawing/2014/main" id="{21A6687A-9138-4755-9F84-E5B8E8619F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dirty="0"/>
          </a:p>
        </p:txBody>
      </p:sp>
      <p:sp>
        <p:nvSpPr>
          <p:cNvPr id="7172" name="Slayt Numarası Yer Tutucusu 3">
            <a:extLst>
              <a:ext uri="{FF2B5EF4-FFF2-40B4-BE49-F238E27FC236}">
                <a16:creationId xmlns:a16="http://schemas.microsoft.com/office/drawing/2014/main" id="{1963D117-E849-4F2D-917A-EB2529B557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592FFE9-B5F4-4382-95E9-C786247C60AD}" type="slidenum">
              <a:rPr lang="tr-TR" altLang="tr-TR" smtClean="0"/>
              <a:t>15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1371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ayt Görüntüsü Yer Tutucusu 1">
            <a:extLst>
              <a:ext uri="{FF2B5EF4-FFF2-40B4-BE49-F238E27FC236}">
                <a16:creationId xmlns:a16="http://schemas.microsoft.com/office/drawing/2014/main" id="{CA6BB413-CAAB-4D8F-A482-14C8217A48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 Yer Tutucusu 2">
            <a:extLst>
              <a:ext uri="{FF2B5EF4-FFF2-40B4-BE49-F238E27FC236}">
                <a16:creationId xmlns:a16="http://schemas.microsoft.com/office/drawing/2014/main" id="{21A6687A-9138-4755-9F84-E5B8E8619F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dirty="0"/>
          </a:p>
        </p:txBody>
      </p:sp>
      <p:sp>
        <p:nvSpPr>
          <p:cNvPr id="7172" name="Slayt Numarası Yer Tutucusu 3">
            <a:extLst>
              <a:ext uri="{FF2B5EF4-FFF2-40B4-BE49-F238E27FC236}">
                <a16:creationId xmlns:a16="http://schemas.microsoft.com/office/drawing/2014/main" id="{1963D117-E849-4F2D-917A-EB2529B557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592FFE9-B5F4-4382-95E9-C786247C60AD}" type="slidenum">
              <a:rPr lang="tr-TR" altLang="tr-TR" smtClean="0"/>
              <a:t>16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43415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B7095-FD35-4B92-ACB5-8E50FAEF5857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5008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4"/>
            <a:ext cx="777240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80760600-CC7C-AD43-9477-5D67AFE803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95207C92-FE87-E248-90D4-DB36A4626CC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E7654-C5E3-994C-B6DE-BA0119AC5E12}" type="datetimeFigureOut">
              <a:rPr lang="en-US"/>
              <a:pPr>
                <a:defRPr/>
              </a:pPr>
              <a:t>2/22/2024</a:t>
            </a:fld>
            <a:endParaRPr lang="en-US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64E7711F-21B8-AD4A-AFEC-35E1E563A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0C77F-3105-6A41-BEF5-8F658B78B1B9}" type="slidenum">
              <a:rPr lang="tr-TR" altLang="tr-TR"/>
              <a:t>‹#›</a:t>
            </a:fld>
            <a:endParaRPr lang="tr-TR" altLang="tr-TR"/>
          </a:p>
        </p:txBody>
      </p:sp>
      <p:pic>
        <p:nvPicPr>
          <p:cNvPr id="8" name="Resim 7" descr="ekran görüntüsü, metin içeren bir resim&#10;&#10;Açıklama otomatik olarak oluşturuldu">
            <a:extLst>
              <a:ext uri="{FF2B5EF4-FFF2-40B4-BE49-F238E27FC236}">
                <a16:creationId xmlns:a16="http://schemas.microsoft.com/office/drawing/2014/main" id="{54EB6B2C-43AC-8E0E-AC26-280FE20070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40096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05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33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71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220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14594" y="602450"/>
            <a:ext cx="6020646" cy="460502"/>
          </a:xfrm>
        </p:spPr>
        <p:txBody>
          <a:bodyPr/>
          <a:lstStyle>
            <a:lvl1pPr algn="ctr">
              <a:defRPr sz="2992" b="1" i="0">
                <a:solidFill>
                  <a:srgbClr val="0089CF"/>
                </a:solidFill>
                <a:latin typeface="Calibri"/>
                <a:cs typeface="Calibri"/>
              </a:defRPr>
            </a:lvl1pPr>
          </a:lstStyle>
          <a:p>
            <a:r>
              <a:rPr lang="tr-TR"/>
              <a:t>Asıl başlık stili için tıklatın</a:t>
            </a:r>
            <a:endParaRPr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BD456EE7-33EA-8C41-B17C-9F8134DDE9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F6959C25-A1FB-6B43-A687-BACC9F0AF5D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746B4-2D94-A04D-8395-62049344D3C8}" type="datetimeFigureOut">
              <a:rPr lang="en-US"/>
              <a:pPr>
                <a:defRPr/>
              </a:pPr>
              <a:t>2/22/2024</a:t>
            </a:fld>
            <a:endParaRPr lang="en-US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70AA3B2A-B1D6-4945-9BCA-D094FCAEE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339B3-EF09-314E-83B4-2C78527F03C6}" type="slidenum">
              <a:rPr lang="tr-TR" altLang="tr-TR"/>
              <a:t>‹#›</a:t>
            </a:fld>
            <a:endParaRPr lang="tr-TR" altLang="tr-TR"/>
          </a:p>
        </p:txBody>
      </p:sp>
      <p:pic>
        <p:nvPicPr>
          <p:cNvPr id="7" name="Resim 6" descr="ekran görüntüsü, metin içeren bir resim&#10;&#10;Açıklama otomatik olarak oluşturuldu">
            <a:extLst>
              <a:ext uri="{FF2B5EF4-FFF2-40B4-BE49-F238E27FC236}">
                <a16:creationId xmlns:a16="http://schemas.microsoft.com/office/drawing/2014/main" id="{60763E5F-352F-AC97-CA76-94590CE991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4071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7">
            <a:extLst>
              <a:ext uri="{FF2B5EF4-FFF2-40B4-BE49-F238E27FC236}">
                <a16:creationId xmlns:a16="http://schemas.microsoft.com/office/drawing/2014/main" id="{54173089-84D5-F24E-8B22-1ADB94A16B07}"/>
              </a:ext>
            </a:extLst>
          </p:cNvPr>
          <p:cNvSpPr/>
          <p:nvPr/>
        </p:nvSpPr>
        <p:spPr bwMode="auto">
          <a:xfrm>
            <a:off x="9097846" y="5045251"/>
            <a:ext cx="39367" cy="68018"/>
          </a:xfrm>
          <a:custGeom>
            <a:avLst/>
            <a:gdLst>
              <a:gd name="T0" fmla="*/ 43133 w 46990"/>
              <a:gd name="T1" fmla="*/ 98989 h 100329"/>
              <a:gd name="T2" fmla="*/ 2394 w 46990"/>
              <a:gd name="T3" fmla="*/ 55420 h 100329"/>
              <a:gd name="T4" fmla="*/ 2078 w 46990"/>
              <a:gd name="T5" fmla="*/ 55135 h 100329"/>
              <a:gd name="T6" fmla="*/ 715 w 46990"/>
              <a:gd name="T7" fmla="*/ 53602 h 100329"/>
              <a:gd name="T8" fmla="*/ 64 w 46990"/>
              <a:gd name="T9" fmla="*/ 51748 h 100329"/>
              <a:gd name="T10" fmla="*/ 0 w 46990"/>
              <a:gd name="T11" fmla="*/ 47383 h 100329"/>
              <a:gd name="T12" fmla="*/ 715 w 46990"/>
              <a:gd name="T13" fmla="*/ 45494 h 100329"/>
              <a:gd name="T14" fmla="*/ 1929 w 46990"/>
              <a:gd name="T15" fmla="*/ 43998 h 100329"/>
              <a:gd name="T16" fmla="*/ 43133 w 46990"/>
              <a:gd name="T17" fmla="*/ 0 h 100329"/>
              <a:gd name="T18" fmla="*/ 43133 w 46990"/>
              <a:gd name="T19" fmla="*/ 29438 h 100329"/>
              <a:gd name="T20" fmla="*/ 28777 w 46990"/>
              <a:gd name="T21" fmla="*/ 44800 h 100329"/>
              <a:gd name="T22" fmla="*/ 25716 w 46990"/>
              <a:gd name="T23" fmla="*/ 48131 h 100329"/>
              <a:gd name="T24" fmla="*/ 26665 w 46990"/>
              <a:gd name="T25" fmla="*/ 51748 h 100329"/>
              <a:gd name="T26" fmla="*/ 28627 w 46990"/>
              <a:gd name="T27" fmla="*/ 54118 h 100329"/>
              <a:gd name="T28" fmla="*/ 43133 w 46990"/>
              <a:gd name="T29" fmla="*/ 69622 h 100329"/>
              <a:gd name="T30" fmla="*/ 43133 w 46990"/>
              <a:gd name="T31" fmla="*/ 98989 h 10032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46990" h="100329">
                <a:moveTo>
                  <a:pt x="46812" y="100251"/>
                </a:moveTo>
                <a:lnTo>
                  <a:pt x="2599" y="56126"/>
                </a:lnTo>
                <a:lnTo>
                  <a:pt x="2256" y="55837"/>
                </a:lnTo>
                <a:lnTo>
                  <a:pt x="776" y="54285"/>
                </a:lnTo>
                <a:lnTo>
                  <a:pt x="68" y="52408"/>
                </a:lnTo>
                <a:lnTo>
                  <a:pt x="0" y="47987"/>
                </a:lnTo>
                <a:lnTo>
                  <a:pt x="776" y="46074"/>
                </a:lnTo>
                <a:lnTo>
                  <a:pt x="2094" y="44558"/>
                </a:lnTo>
                <a:lnTo>
                  <a:pt x="46812" y="0"/>
                </a:lnTo>
                <a:lnTo>
                  <a:pt x="46812" y="29813"/>
                </a:lnTo>
                <a:lnTo>
                  <a:pt x="31232" y="45370"/>
                </a:lnTo>
                <a:lnTo>
                  <a:pt x="27910" y="48745"/>
                </a:lnTo>
                <a:lnTo>
                  <a:pt x="28939" y="52408"/>
                </a:lnTo>
                <a:lnTo>
                  <a:pt x="31069" y="54808"/>
                </a:lnTo>
                <a:lnTo>
                  <a:pt x="46812" y="70509"/>
                </a:lnTo>
                <a:lnTo>
                  <a:pt x="46812" y="100251"/>
                </a:lnTo>
                <a:close/>
              </a:path>
            </a:pathLst>
          </a:custGeom>
          <a:solidFill>
            <a:srgbClr val="F6F6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tr-TR" sz="122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61105" y="158710"/>
            <a:ext cx="6021791" cy="418576"/>
          </a:xfrm>
        </p:spPr>
        <p:txBody>
          <a:bodyPr/>
          <a:lstStyle>
            <a:lvl1pPr>
              <a:defRPr sz="2720" b="1" i="0">
                <a:solidFill>
                  <a:srgbClr val="0089C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FD18C4D8-BD09-F84A-9805-449A363B52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4">
            <a:extLst>
              <a:ext uri="{FF2B5EF4-FFF2-40B4-BE49-F238E27FC236}">
                <a16:creationId xmlns:a16="http://schemas.microsoft.com/office/drawing/2014/main" id="{7D61B72E-A5B7-8347-A15F-B05ED861724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CE6F4C-249B-4F41-A097-B0DF0E9B0541}" type="datetimeFigureOut">
              <a:rPr lang="en-US"/>
              <a:pPr>
                <a:defRPr/>
              </a:pPr>
              <a:t>2/22/2024</a:t>
            </a:fld>
            <a:endParaRPr lang="en-US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42112893-EB7A-414D-986D-2A2CDA75A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EAD32-3C12-C040-949B-1BD989ECBDFC}" type="slidenum">
              <a:rPr lang="tr-TR" altLang="tr-TR"/>
              <a:t>‹#›</a:t>
            </a:fld>
            <a:endParaRPr lang="tr-TR" altLang="tr-TR"/>
          </a:p>
        </p:txBody>
      </p:sp>
      <p:pic>
        <p:nvPicPr>
          <p:cNvPr id="9" name="Resim 8" descr="ekran görüntüsü, logo, daire, tasarım içeren bir resim&#10;&#10;Açıklama otomatik olarak oluşturuldu">
            <a:extLst>
              <a:ext uri="{FF2B5EF4-FFF2-40B4-BE49-F238E27FC236}">
                <a16:creationId xmlns:a16="http://schemas.microsoft.com/office/drawing/2014/main" id="{E5191146-D7A5-B0EA-6F06-0C9D69591E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" y="0"/>
            <a:ext cx="914286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36247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9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35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90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59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6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82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k object 17">
            <a:extLst>
              <a:ext uri="{FF2B5EF4-FFF2-40B4-BE49-F238E27FC236}">
                <a16:creationId xmlns:a16="http://schemas.microsoft.com/office/drawing/2014/main" id="{CC0B0060-5642-5C4F-A29C-1776739E9683}"/>
              </a:ext>
            </a:extLst>
          </p:cNvPr>
          <p:cNvSpPr/>
          <p:nvPr/>
        </p:nvSpPr>
        <p:spPr bwMode="auto">
          <a:xfrm>
            <a:off x="308149" y="979252"/>
            <a:ext cx="8526345" cy="0"/>
          </a:xfrm>
          <a:custGeom>
            <a:avLst/>
            <a:gdLst>
              <a:gd name="T0" fmla="*/ 0 w 9972040"/>
              <a:gd name="T1" fmla="*/ 9968189 w 997204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9972040">
                <a:moveTo>
                  <a:pt x="0" y="0"/>
                </a:moveTo>
                <a:lnTo>
                  <a:pt x="9972001" y="0"/>
                </a:lnTo>
              </a:path>
            </a:pathLst>
          </a:custGeom>
          <a:noFill/>
          <a:ln w="6350">
            <a:solidFill>
              <a:srgbClr val="0089C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tr-TR" sz="1224"/>
          </a:p>
        </p:txBody>
      </p:sp>
      <p:sp>
        <p:nvSpPr>
          <p:cNvPr id="1027" name="Holder 2">
            <a:extLst>
              <a:ext uri="{FF2B5EF4-FFF2-40B4-BE49-F238E27FC236}">
                <a16:creationId xmlns:a16="http://schemas.microsoft.com/office/drawing/2014/main" id="{50458867-EFCF-8D40-8E6A-EC96A906B77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561105" y="158710"/>
            <a:ext cx="602179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tr-TR" altLang="tr-TR"/>
          </a:p>
        </p:txBody>
      </p:sp>
      <p:sp>
        <p:nvSpPr>
          <p:cNvPr id="1028" name="Holder 3">
            <a:extLst>
              <a:ext uri="{FF2B5EF4-FFF2-40B4-BE49-F238E27FC236}">
                <a16:creationId xmlns:a16="http://schemas.microsoft.com/office/drawing/2014/main" id="{F5E8F38D-34D6-F943-9327-A85C14EC3E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33941" y="1596818"/>
            <a:ext cx="84761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tr-TR" altLang="tr-TR"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26DB22E6-0A46-4041-A617-0972B4F6E56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3108634" y="4783974"/>
            <a:ext cx="29267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6D2F9DEA-A575-AC40-AD6D-D515CB2B1555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457473" y="4783974"/>
            <a:ext cx="210273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A96DB-F836-C145-8A2E-FE7EE2CB6C45}" type="datetimeFigureOut">
              <a:rPr lang="en-US"/>
              <a:pPr>
                <a:defRPr/>
              </a:pPr>
              <a:t>2/22/2024</a:t>
            </a:fld>
            <a:endParaRPr lang="en-US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2ED53454-A238-D24F-A184-FB8053F5B4A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83789" y="4783974"/>
            <a:ext cx="2102740" cy="276999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fld id="{B430E350-0114-DF41-B7E6-51C64449E65D}" type="slidenum">
              <a:rPr lang="tr-TR" altLang="tr-TR"/>
              <a:t>‹#›</a:t>
            </a:fld>
            <a:endParaRPr lang="tr-TR" altLang="tr-TR"/>
          </a:p>
        </p:txBody>
      </p:sp>
      <p:pic>
        <p:nvPicPr>
          <p:cNvPr id="1032" name="Resim 6">
            <a:extLst>
              <a:ext uri="{FF2B5EF4-FFF2-40B4-BE49-F238E27FC236}">
                <a16:creationId xmlns:a16="http://schemas.microsoft.com/office/drawing/2014/main" id="{F790ECC4-D365-4A42-8CF5-1D58986332F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160"/>
            <a:ext cx="9144000" cy="513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755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2" r:id="rId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/>
        </a:defRPr>
      </a:lvl5pPr>
      <a:lvl6pPr marL="310942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/>
        </a:defRPr>
      </a:lvl6pPr>
      <a:lvl7pPr marL="621883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/>
        </a:defRPr>
      </a:lvl7pPr>
      <a:lvl8pPr marL="932825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/>
        </a:defRPr>
      </a:lvl8pPr>
      <a:lvl9pPr marL="1243767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310942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621883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932825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243767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554709">
        <a:defRPr>
          <a:latin typeface="+mn-lt"/>
          <a:ea typeface="+mn-ea"/>
          <a:cs typeface="+mn-cs"/>
        </a:defRPr>
      </a:lvl6pPr>
      <a:lvl7pPr marL="1865650">
        <a:defRPr>
          <a:latin typeface="+mn-lt"/>
          <a:ea typeface="+mn-ea"/>
          <a:cs typeface="+mn-cs"/>
        </a:defRPr>
      </a:lvl7pPr>
      <a:lvl8pPr marL="2176592">
        <a:defRPr>
          <a:latin typeface="+mn-lt"/>
          <a:ea typeface="+mn-ea"/>
          <a:cs typeface="+mn-cs"/>
        </a:defRPr>
      </a:lvl8pPr>
      <a:lvl9pPr marL="248753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10942">
        <a:defRPr>
          <a:latin typeface="+mn-lt"/>
          <a:ea typeface="+mn-ea"/>
          <a:cs typeface="+mn-cs"/>
        </a:defRPr>
      </a:lvl2pPr>
      <a:lvl3pPr marL="621883">
        <a:defRPr>
          <a:latin typeface="+mn-lt"/>
          <a:ea typeface="+mn-ea"/>
          <a:cs typeface="+mn-cs"/>
        </a:defRPr>
      </a:lvl3pPr>
      <a:lvl4pPr marL="932825">
        <a:defRPr>
          <a:latin typeface="+mn-lt"/>
          <a:ea typeface="+mn-ea"/>
          <a:cs typeface="+mn-cs"/>
        </a:defRPr>
      </a:lvl4pPr>
      <a:lvl5pPr marL="1243767">
        <a:defRPr>
          <a:latin typeface="+mn-lt"/>
          <a:ea typeface="+mn-ea"/>
          <a:cs typeface="+mn-cs"/>
        </a:defRPr>
      </a:lvl5pPr>
      <a:lvl6pPr marL="1554709">
        <a:defRPr>
          <a:latin typeface="+mn-lt"/>
          <a:ea typeface="+mn-ea"/>
          <a:cs typeface="+mn-cs"/>
        </a:defRPr>
      </a:lvl6pPr>
      <a:lvl7pPr marL="1865650">
        <a:defRPr>
          <a:latin typeface="+mn-lt"/>
          <a:ea typeface="+mn-ea"/>
          <a:cs typeface="+mn-cs"/>
        </a:defRPr>
      </a:lvl7pPr>
      <a:lvl8pPr marL="2176592">
        <a:defRPr>
          <a:latin typeface="+mn-lt"/>
          <a:ea typeface="+mn-ea"/>
          <a:cs typeface="+mn-cs"/>
        </a:defRPr>
      </a:lvl8pPr>
      <a:lvl9pPr marL="2487534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236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researcher@lokmanhekim.edu.t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3">
            <a:extLst>
              <a:ext uri="{FF2B5EF4-FFF2-40B4-BE49-F238E27FC236}">
                <a16:creationId xmlns:a16="http://schemas.microsoft.com/office/drawing/2014/main" id="{7E005208-4899-4449-991E-3FC7454C4097}"/>
              </a:ext>
            </a:extLst>
          </p:cNvPr>
          <p:cNvSpPr/>
          <p:nvPr/>
        </p:nvSpPr>
        <p:spPr bwMode="auto">
          <a:xfrm>
            <a:off x="8171587" y="5045251"/>
            <a:ext cx="31310" cy="68018"/>
          </a:xfrm>
          <a:custGeom>
            <a:avLst/>
            <a:gdLst>
              <a:gd name="T0" fmla="*/ 8388 w 46990"/>
              <a:gd name="T1" fmla="*/ 76849 h 100329"/>
              <a:gd name="T2" fmla="*/ 465 w 46990"/>
              <a:gd name="T3" fmla="*/ 43026 h 100329"/>
              <a:gd name="T4" fmla="*/ 405 w 46990"/>
              <a:gd name="T5" fmla="*/ 42805 h 100329"/>
              <a:gd name="T6" fmla="*/ 139 w 46990"/>
              <a:gd name="T7" fmla="*/ 41613 h 100329"/>
              <a:gd name="T8" fmla="*/ 24 w 46990"/>
              <a:gd name="T9" fmla="*/ 40175 h 100329"/>
              <a:gd name="T10" fmla="*/ 0 w 46990"/>
              <a:gd name="T11" fmla="*/ 36786 h 100329"/>
              <a:gd name="T12" fmla="*/ 139 w 46990"/>
              <a:gd name="T13" fmla="*/ 35319 h 100329"/>
              <a:gd name="T14" fmla="*/ 375 w 46990"/>
              <a:gd name="T15" fmla="*/ 34158 h 100329"/>
              <a:gd name="T16" fmla="*/ 8388 w 46990"/>
              <a:gd name="T17" fmla="*/ 0 h 100329"/>
              <a:gd name="T18" fmla="*/ 8388 w 46990"/>
              <a:gd name="T19" fmla="*/ 22855 h 100329"/>
              <a:gd name="T20" fmla="*/ 5596 w 46990"/>
              <a:gd name="T21" fmla="*/ 34778 h 100329"/>
              <a:gd name="T22" fmla="*/ 5001 w 46990"/>
              <a:gd name="T23" fmla="*/ 37366 h 100329"/>
              <a:gd name="T24" fmla="*/ 5188 w 46990"/>
              <a:gd name="T25" fmla="*/ 40175 h 100329"/>
              <a:gd name="T26" fmla="*/ 5568 w 46990"/>
              <a:gd name="T27" fmla="*/ 42012 h 100329"/>
              <a:gd name="T28" fmla="*/ 8388 w 46990"/>
              <a:gd name="T29" fmla="*/ 54050 h 100329"/>
              <a:gd name="T30" fmla="*/ 8388 w 46990"/>
              <a:gd name="T31" fmla="*/ 76849 h 10032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46990" h="100329">
                <a:moveTo>
                  <a:pt x="46812" y="100251"/>
                </a:moveTo>
                <a:lnTo>
                  <a:pt x="2599" y="56126"/>
                </a:lnTo>
                <a:lnTo>
                  <a:pt x="2256" y="55837"/>
                </a:lnTo>
                <a:lnTo>
                  <a:pt x="776" y="54285"/>
                </a:lnTo>
                <a:lnTo>
                  <a:pt x="68" y="52408"/>
                </a:lnTo>
                <a:lnTo>
                  <a:pt x="0" y="47987"/>
                </a:lnTo>
                <a:lnTo>
                  <a:pt x="776" y="46074"/>
                </a:lnTo>
                <a:lnTo>
                  <a:pt x="2094" y="44558"/>
                </a:lnTo>
                <a:lnTo>
                  <a:pt x="46812" y="0"/>
                </a:lnTo>
                <a:lnTo>
                  <a:pt x="46812" y="29813"/>
                </a:lnTo>
                <a:lnTo>
                  <a:pt x="31232" y="45370"/>
                </a:lnTo>
                <a:lnTo>
                  <a:pt x="27910" y="48745"/>
                </a:lnTo>
                <a:lnTo>
                  <a:pt x="28939" y="52408"/>
                </a:lnTo>
                <a:lnTo>
                  <a:pt x="31069" y="54808"/>
                </a:lnTo>
                <a:lnTo>
                  <a:pt x="46812" y="70509"/>
                </a:lnTo>
                <a:lnTo>
                  <a:pt x="46812" y="100251"/>
                </a:lnTo>
                <a:close/>
              </a:path>
            </a:pathLst>
          </a:custGeom>
          <a:solidFill>
            <a:srgbClr val="F6F6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tr-TR" sz="1224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0679D5A3-4D56-426D-D9FC-57F3A1DE0C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" y="0"/>
            <a:ext cx="9143865" cy="5143500"/>
          </a:xfrm>
          <a:prstGeom prst="rect">
            <a:avLst/>
          </a:prstGeom>
        </p:spPr>
      </p:pic>
      <p:sp>
        <p:nvSpPr>
          <p:cNvPr id="7" name="Alt Başlık 4">
            <a:extLst>
              <a:ext uri="{FF2B5EF4-FFF2-40B4-BE49-F238E27FC236}">
                <a16:creationId xmlns:a16="http://schemas.microsoft.com/office/drawing/2014/main" id="{460A8625-3DEB-440C-752C-A51E9E5E042D}"/>
              </a:ext>
            </a:extLst>
          </p:cNvPr>
          <p:cNvSpPr txBox="1"/>
          <p:nvPr/>
        </p:nvSpPr>
        <p:spPr bwMode="auto">
          <a:xfrm>
            <a:off x="4788024" y="2208459"/>
            <a:ext cx="4176464" cy="129939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0942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1883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825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43767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709">
              <a:defRPr>
                <a:latin typeface="+mn-lt"/>
                <a:ea typeface="+mn-ea"/>
                <a:cs typeface="+mn-cs"/>
              </a:defRPr>
            </a:lvl6pPr>
            <a:lvl7pPr marL="1865650">
              <a:defRPr>
                <a:latin typeface="+mn-lt"/>
                <a:ea typeface="+mn-ea"/>
                <a:cs typeface="+mn-cs"/>
              </a:defRPr>
            </a:lvl7pPr>
            <a:lvl8pPr marL="2176592">
              <a:defRPr>
                <a:latin typeface="+mn-lt"/>
                <a:ea typeface="+mn-ea"/>
                <a:cs typeface="+mn-cs"/>
              </a:defRPr>
            </a:lvl8pPr>
            <a:lvl9pPr marL="2487534">
              <a:defRPr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</a:pPr>
            <a:r>
              <a:rPr lang="tr-TR" altLang="tr-TR" sz="3000" b="1" kern="0" dirty="0">
                <a:solidFill>
                  <a:srgbClr val="E6E6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LHU- International </a:t>
            </a:r>
            <a:r>
              <a:rPr lang="tr-TR" altLang="tr-TR" sz="3000" b="1" kern="0" dirty="0" err="1">
                <a:solidFill>
                  <a:srgbClr val="E6E6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Researcher</a:t>
            </a:r>
            <a:r>
              <a:rPr lang="tr-TR" altLang="tr-TR" sz="3000" b="1" kern="0" dirty="0">
                <a:solidFill>
                  <a:srgbClr val="E6E6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Programı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1844C169-8CE3-7AF8-5956-89B467CA706E}"/>
              </a:ext>
            </a:extLst>
          </p:cNvPr>
          <p:cNvSpPr txBox="1"/>
          <p:nvPr/>
        </p:nvSpPr>
        <p:spPr>
          <a:xfrm>
            <a:off x="6660232" y="4758411"/>
            <a:ext cx="12183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spc="300" dirty="0">
                <a:solidFill>
                  <a:srgbClr val="0089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23.02.2024</a:t>
            </a:r>
            <a:endParaRPr lang="en-TR" sz="1000" b="1" spc="300" dirty="0">
              <a:solidFill>
                <a:srgbClr val="0089C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3">
            <a:extLst>
              <a:ext uri="{FF2B5EF4-FFF2-40B4-BE49-F238E27FC236}">
                <a16:creationId xmlns:a16="http://schemas.microsoft.com/office/drawing/2014/main" id="{7E005208-4899-4449-991E-3FC7454C4097}"/>
              </a:ext>
            </a:extLst>
          </p:cNvPr>
          <p:cNvSpPr/>
          <p:nvPr/>
        </p:nvSpPr>
        <p:spPr bwMode="auto">
          <a:xfrm>
            <a:off x="8171587" y="5045251"/>
            <a:ext cx="31310" cy="68018"/>
          </a:xfrm>
          <a:custGeom>
            <a:avLst/>
            <a:gdLst>
              <a:gd name="T0" fmla="*/ 8388 w 46990"/>
              <a:gd name="T1" fmla="*/ 76849 h 100329"/>
              <a:gd name="T2" fmla="*/ 465 w 46990"/>
              <a:gd name="T3" fmla="*/ 43026 h 100329"/>
              <a:gd name="T4" fmla="*/ 405 w 46990"/>
              <a:gd name="T5" fmla="*/ 42805 h 100329"/>
              <a:gd name="T6" fmla="*/ 139 w 46990"/>
              <a:gd name="T7" fmla="*/ 41613 h 100329"/>
              <a:gd name="T8" fmla="*/ 24 w 46990"/>
              <a:gd name="T9" fmla="*/ 40175 h 100329"/>
              <a:gd name="T10" fmla="*/ 0 w 46990"/>
              <a:gd name="T11" fmla="*/ 36786 h 100329"/>
              <a:gd name="T12" fmla="*/ 139 w 46990"/>
              <a:gd name="T13" fmla="*/ 35319 h 100329"/>
              <a:gd name="T14" fmla="*/ 375 w 46990"/>
              <a:gd name="T15" fmla="*/ 34158 h 100329"/>
              <a:gd name="T16" fmla="*/ 8388 w 46990"/>
              <a:gd name="T17" fmla="*/ 0 h 100329"/>
              <a:gd name="T18" fmla="*/ 8388 w 46990"/>
              <a:gd name="T19" fmla="*/ 22855 h 100329"/>
              <a:gd name="T20" fmla="*/ 5596 w 46990"/>
              <a:gd name="T21" fmla="*/ 34778 h 100329"/>
              <a:gd name="T22" fmla="*/ 5001 w 46990"/>
              <a:gd name="T23" fmla="*/ 37366 h 100329"/>
              <a:gd name="T24" fmla="*/ 5188 w 46990"/>
              <a:gd name="T25" fmla="*/ 40175 h 100329"/>
              <a:gd name="T26" fmla="*/ 5568 w 46990"/>
              <a:gd name="T27" fmla="*/ 42012 h 100329"/>
              <a:gd name="T28" fmla="*/ 8388 w 46990"/>
              <a:gd name="T29" fmla="*/ 54050 h 100329"/>
              <a:gd name="T30" fmla="*/ 8388 w 46990"/>
              <a:gd name="T31" fmla="*/ 76849 h 10032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46990" h="100329">
                <a:moveTo>
                  <a:pt x="46812" y="100251"/>
                </a:moveTo>
                <a:lnTo>
                  <a:pt x="2599" y="56126"/>
                </a:lnTo>
                <a:lnTo>
                  <a:pt x="2256" y="55837"/>
                </a:lnTo>
                <a:lnTo>
                  <a:pt x="776" y="54285"/>
                </a:lnTo>
                <a:lnTo>
                  <a:pt x="68" y="52408"/>
                </a:lnTo>
                <a:lnTo>
                  <a:pt x="0" y="47987"/>
                </a:lnTo>
                <a:lnTo>
                  <a:pt x="776" y="46074"/>
                </a:lnTo>
                <a:lnTo>
                  <a:pt x="2094" y="44558"/>
                </a:lnTo>
                <a:lnTo>
                  <a:pt x="46812" y="0"/>
                </a:lnTo>
                <a:lnTo>
                  <a:pt x="46812" y="29813"/>
                </a:lnTo>
                <a:lnTo>
                  <a:pt x="31232" y="45370"/>
                </a:lnTo>
                <a:lnTo>
                  <a:pt x="27910" y="48745"/>
                </a:lnTo>
                <a:lnTo>
                  <a:pt x="28939" y="52408"/>
                </a:lnTo>
                <a:lnTo>
                  <a:pt x="31069" y="54808"/>
                </a:lnTo>
                <a:lnTo>
                  <a:pt x="46812" y="70509"/>
                </a:lnTo>
                <a:lnTo>
                  <a:pt x="46812" y="100251"/>
                </a:lnTo>
                <a:close/>
              </a:path>
            </a:pathLst>
          </a:custGeom>
          <a:solidFill>
            <a:srgbClr val="F6F6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tr-TR" sz="1224"/>
          </a:p>
        </p:txBody>
      </p:sp>
      <p:sp>
        <p:nvSpPr>
          <p:cNvPr id="6148" name="Alt Başlık 4">
            <a:extLst>
              <a:ext uri="{FF2B5EF4-FFF2-40B4-BE49-F238E27FC236}">
                <a16:creationId xmlns:a16="http://schemas.microsoft.com/office/drawing/2014/main" id="{9F7F08F2-A743-45A3-B338-5A15CD96028D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115616" y="196735"/>
            <a:ext cx="6480720" cy="461665"/>
          </a:xfrm>
        </p:spPr>
        <p:txBody>
          <a:bodyPr anchor="ctr"/>
          <a:lstStyle/>
          <a:p>
            <a:pPr algn="ctr" eaLnBrk="1" hangingPunct="1">
              <a:spcBef>
                <a:spcPct val="0"/>
              </a:spcBef>
            </a:pPr>
            <a:r>
              <a:rPr lang="tr-TR" altLang="tr-TR" sz="3000" b="1" dirty="0">
                <a:solidFill>
                  <a:srgbClr val="228A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Tıp Fakültesi Alanındaki Kurslar  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C2D1B15D-8031-4805-8685-1BDB3C0FB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616" y="736408"/>
            <a:ext cx="2914981" cy="4072489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E09926E9-C491-4552-9145-0E517D3A37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744" y="736408"/>
            <a:ext cx="2736304" cy="397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248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3">
            <a:extLst>
              <a:ext uri="{FF2B5EF4-FFF2-40B4-BE49-F238E27FC236}">
                <a16:creationId xmlns:a16="http://schemas.microsoft.com/office/drawing/2014/main" id="{7E005208-4899-4449-991E-3FC7454C4097}"/>
              </a:ext>
            </a:extLst>
          </p:cNvPr>
          <p:cNvSpPr/>
          <p:nvPr/>
        </p:nvSpPr>
        <p:spPr bwMode="auto">
          <a:xfrm>
            <a:off x="8171587" y="5045251"/>
            <a:ext cx="31310" cy="68018"/>
          </a:xfrm>
          <a:custGeom>
            <a:avLst/>
            <a:gdLst>
              <a:gd name="T0" fmla="*/ 8388 w 46990"/>
              <a:gd name="T1" fmla="*/ 76849 h 100329"/>
              <a:gd name="T2" fmla="*/ 465 w 46990"/>
              <a:gd name="T3" fmla="*/ 43026 h 100329"/>
              <a:gd name="T4" fmla="*/ 405 w 46990"/>
              <a:gd name="T5" fmla="*/ 42805 h 100329"/>
              <a:gd name="T6" fmla="*/ 139 w 46990"/>
              <a:gd name="T7" fmla="*/ 41613 h 100329"/>
              <a:gd name="T8" fmla="*/ 24 w 46990"/>
              <a:gd name="T9" fmla="*/ 40175 h 100329"/>
              <a:gd name="T10" fmla="*/ 0 w 46990"/>
              <a:gd name="T11" fmla="*/ 36786 h 100329"/>
              <a:gd name="T12" fmla="*/ 139 w 46990"/>
              <a:gd name="T13" fmla="*/ 35319 h 100329"/>
              <a:gd name="T14" fmla="*/ 375 w 46990"/>
              <a:gd name="T15" fmla="*/ 34158 h 100329"/>
              <a:gd name="T16" fmla="*/ 8388 w 46990"/>
              <a:gd name="T17" fmla="*/ 0 h 100329"/>
              <a:gd name="T18" fmla="*/ 8388 w 46990"/>
              <a:gd name="T19" fmla="*/ 22855 h 100329"/>
              <a:gd name="T20" fmla="*/ 5596 w 46990"/>
              <a:gd name="T21" fmla="*/ 34778 h 100329"/>
              <a:gd name="T22" fmla="*/ 5001 w 46990"/>
              <a:gd name="T23" fmla="*/ 37366 h 100329"/>
              <a:gd name="T24" fmla="*/ 5188 w 46990"/>
              <a:gd name="T25" fmla="*/ 40175 h 100329"/>
              <a:gd name="T26" fmla="*/ 5568 w 46990"/>
              <a:gd name="T27" fmla="*/ 42012 h 100329"/>
              <a:gd name="T28" fmla="*/ 8388 w 46990"/>
              <a:gd name="T29" fmla="*/ 54050 h 100329"/>
              <a:gd name="T30" fmla="*/ 8388 w 46990"/>
              <a:gd name="T31" fmla="*/ 76849 h 10032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46990" h="100329">
                <a:moveTo>
                  <a:pt x="46812" y="100251"/>
                </a:moveTo>
                <a:lnTo>
                  <a:pt x="2599" y="56126"/>
                </a:lnTo>
                <a:lnTo>
                  <a:pt x="2256" y="55837"/>
                </a:lnTo>
                <a:lnTo>
                  <a:pt x="776" y="54285"/>
                </a:lnTo>
                <a:lnTo>
                  <a:pt x="68" y="52408"/>
                </a:lnTo>
                <a:lnTo>
                  <a:pt x="0" y="47987"/>
                </a:lnTo>
                <a:lnTo>
                  <a:pt x="776" y="46074"/>
                </a:lnTo>
                <a:lnTo>
                  <a:pt x="2094" y="44558"/>
                </a:lnTo>
                <a:lnTo>
                  <a:pt x="46812" y="0"/>
                </a:lnTo>
                <a:lnTo>
                  <a:pt x="46812" y="29813"/>
                </a:lnTo>
                <a:lnTo>
                  <a:pt x="31232" y="45370"/>
                </a:lnTo>
                <a:lnTo>
                  <a:pt x="27910" y="48745"/>
                </a:lnTo>
                <a:lnTo>
                  <a:pt x="28939" y="52408"/>
                </a:lnTo>
                <a:lnTo>
                  <a:pt x="31069" y="54808"/>
                </a:lnTo>
                <a:lnTo>
                  <a:pt x="46812" y="70509"/>
                </a:lnTo>
                <a:lnTo>
                  <a:pt x="46812" y="100251"/>
                </a:lnTo>
                <a:close/>
              </a:path>
            </a:pathLst>
          </a:custGeom>
          <a:solidFill>
            <a:srgbClr val="F6F6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tr-TR" sz="1224"/>
          </a:p>
        </p:txBody>
      </p:sp>
      <p:sp>
        <p:nvSpPr>
          <p:cNvPr id="6148" name="Alt Başlık 4">
            <a:extLst>
              <a:ext uri="{FF2B5EF4-FFF2-40B4-BE49-F238E27FC236}">
                <a16:creationId xmlns:a16="http://schemas.microsoft.com/office/drawing/2014/main" id="{9F7F08F2-A743-45A3-B338-5A15CD96028D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-2988840" y="3723878"/>
            <a:ext cx="2736304" cy="461665"/>
          </a:xfrm>
        </p:spPr>
        <p:txBody>
          <a:bodyPr anchor="ctr"/>
          <a:lstStyle/>
          <a:p>
            <a:pPr algn="ctr" eaLnBrk="1" hangingPunct="1">
              <a:spcBef>
                <a:spcPct val="0"/>
              </a:spcBef>
            </a:pPr>
            <a:r>
              <a:rPr lang="tr-TR" altLang="tr-TR" sz="3000" b="1">
                <a:solidFill>
                  <a:srgbClr val="228A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altLang="tr-TR" sz="3000" b="1" dirty="0">
              <a:solidFill>
                <a:srgbClr val="228AC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BF7EDE12-14D6-4254-B736-97D1C68EC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555526"/>
            <a:ext cx="2736304" cy="3867894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7B88743F-D443-4EDC-A30A-81835E287D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555526"/>
            <a:ext cx="4794665" cy="3775223"/>
          </a:xfrm>
          <a:prstGeom prst="rect">
            <a:avLst/>
          </a:prstGeom>
        </p:spPr>
      </p:pic>
      <p:sp>
        <p:nvSpPr>
          <p:cNvPr id="4" name="Alt Başlık 4">
            <a:extLst>
              <a:ext uri="{FF2B5EF4-FFF2-40B4-BE49-F238E27FC236}">
                <a16:creationId xmlns:a16="http://schemas.microsoft.com/office/drawing/2014/main" id="{BF8A39A3-07F0-9D00-87FF-148CED5CFB93}"/>
              </a:ext>
            </a:extLst>
          </p:cNvPr>
          <p:cNvSpPr txBox="1">
            <a:spLocks/>
          </p:cNvSpPr>
          <p:nvPr/>
        </p:nvSpPr>
        <p:spPr bwMode="auto">
          <a:xfrm>
            <a:off x="1331640" y="123478"/>
            <a:ext cx="64807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0942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1883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825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43767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709">
              <a:defRPr>
                <a:latin typeface="+mn-lt"/>
                <a:ea typeface="+mn-ea"/>
                <a:cs typeface="+mn-cs"/>
              </a:defRPr>
            </a:lvl6pPr>
            <a:lvl7pPr marL="1865650">
              <a:defRPr>
                <a:latin typeface="+mn-lt"/>
                <a:ea typeface="+mn-ea"/>
                <a:cs typeface="+mn-cs"/>
              </a:defRPr>
            </a:lvl7pPr>
            <a:lvl8pPr marL="2176592">
              <a:defRPr>
                <a:latin typeface="+mn-lt"/>
                <a:ea typeface="+mn-ea"/>
                <a:cs typeface="+mn-cs"/>
              </a:defRPr>
            </a:lvl8pPr>
            <a:lvl9pPr marL="2487534">
              <a:defRPr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tr-TR" altLang="tr-TR" sz="3000" b="1" kern="0" dirty="0">
                <a:solidFill>
                  <a:srgbClr val="228A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Tıp Fakültesi Alanındaki Kurslar  </a:t>
            </a:r>
          </a:p>
        </p:txBody>
      </p:sp>
    </p:spTree>
    <p:extLst>
      <p:ext uri="{BB962C8B-B14F-4D97-AF65-F5344CB8AC3E}">
        <p14:creationId xmlns:p14="http://schemas.microsoft.com/office/powerpoint/2010/main" val="290597340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3">
            <a:extLst>
              <a:ext uri="{FF2B5EF4-FFF2-40B4-BE49-F238E27FC236}">
                <a16:creationId xmlns:a16="http://schemas.microsoft.com/office/drawing/2014/main" id="{7E005208-4899-4449-991E-3FC7454C4097}"/>
              </a:ext>
            </a:extLst>
          </p:cNvPr>
          <p:cNvSpPr/>
          <p:nvPr/>
        </p:nvSpPr>
        <p:spPr bwMode="auto">
          <a:xfrm>
            <a:off x="8171587" y="5045251"/>
            <a:ext cx="31310" cy="68018"/>
          </a:xfrm>
          <a:custGeom>
            <a:avLst/>
            <a:gdLst>
              <a:gd name="T0" fmla="*/ 8388 w 46990"/>
              <a:gd name="T1" fmla="*/ 76849 h 100329"/>
              <a:gd name="T2" fmla="*/ 465 w 46990"/>
              <a:gd name="T3" fmla="*/ 43026 h 100329"/>
              <a:gd name="T4" fmla="*/ 405 w 46990"/>
              <a:gd name="T5" fmla="*/ 42805 h 100329"/>
              <a:gd name="T6" fmla="*/ 139 w 46990"/>
              <a:gd name="T7" fmla="*/ 41613 h 100329"/>
              <a:gd name="T8" fmla="*/ 24 w 46990"/>
              <a:gd name="T9" fmla="*/ 40175 h 100329"/>
              <a:gd name="T10" fmla="*/ 0 w 46990"/>
              <a:gd name="T11" fmla="*/ 36786 h 100329"/>
              <a:gd name="T12" fmla="*/ 139 w 46990"/>
              <a:gd name="T13" fmla="*/ 35319 h 100329"/>
              <a:gd name="T14" fmla="*/ 375 w 46990"/>
              <a:gd name="T15" fmla="*/ 34158 h 100329"/>
              <a:gd name="T16" fmla="*/ 8388 w 46990"/>
              <a:gd name="T17" fmla="*/ 0 h 100329"/>
              <a:gd name="T18" fmla="*/ 8388 w 46990"/>
              <a:gd name="T19" fmla="*/ 22855 h 100329"/>
              <a:gd name="T20" fmla="*/ 5596 w 46990"/>
              <a:gd name="T21" fmla="*/ 34778 h 100329"/>
              <a:gd name="T22" fmla="*/ 5001 w 46990"/>
              <a:gd name="T23" fmla="*/ 37366 h 100329"/>
              <a:gd name="T24" fmla="*/ 5188 w 46990"/>
              <a:gd name="T25" fmla="*/ 40175 h 100329"/>
              <a:gd name="T26" fmla="*/ 5568 w 46990"/>
              <a:gd name="T27" fmla="*/ 42012 h 100329"/>
              <a:gd name="T28" fmla="*/ 8388 w 46990"/>
              <a:gd name="T29" fmla="*/ 54050 h 100329"/>
              <a:gd name="T30" fmla="*/ 8388 w 46990"/>
              <a:gd name="T31" fmla="*/ 76849 h 10032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46990" h="100329">
                <a:moveTo>
                  <a:pt x="46812" y="100251"/>
                </a:moveTo>
                <a:lnTo>
                  <a:pt x="2599" y="56126"/>
                </a:lnTo>
                <a:lnTo>
                  <a:pt x="2256" y="55837"/>
                </a:lnTo>
                <a:lnTo>
                  <a:pt x="776" y="54285"/>
                </a:lnTo>
                <a:lnTo>
                  <a:pt x="68" y="52408"/>
                </a:lnTo>
                <a:lnTo>
                  <a:pt x="0" y="47987"/>
                </a:lnTo>
                <a:lnTo>
                  <a:pt x="776" y="46074"/>
                </a:lnTo>
                <a:lnTo>
                  <a:pt x="2094" y="44558"/>
                </a:lnTo>
                <a:lnTo>
                  <a:pt x="46812" y="0"/>
                </a:lnTo>
                <a:lnTo>
                  <a:pt x="46812" y="29813"/>
                </a:lnTo>
                <a:lnTo>
                  <a:pt x="31232" y="45370"/>
                </a:lnTo>
                <a:lnTo>
                  <a:pt x="27910" y="48745"/>
                </a:lnTo>
                <a:lnTo>
                  <a:pt x="28939" y="52408"/>
                </a:lnTo>
                <a:lnTo>
                  <a:pt x="31069" y="54808"/>
                </a:lnTo>
                <a:lnTo>
                  <a:pt x="46812" y="70509"/>
                </a:lnTo>
                <a:lnTo>
                  <a:pt x="46812" y="100251"/>
                </a:lnTo>
                <a:close/>
              </a:path>
            </a:pathLst>
          </a:custGeom>
          <a:solidFill>
            <a:srgbClr val="F6F6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tr-TR" sz="1224"/>
          </a:p>
        </p:txBody>
      </p:sp>
      <p:sp>
        <p:nvSpPr>
          <p:cNvPr id="6148" name="Alt Başlık 4">
            <a:extLst>
              <a:ext uri="{FF2B5EF4-FFF2-40B4-BE49-F238E27FC236}">
                <a16:creationId xmlns:a16="http://schemas.microsoft.com/office/drawing/2014/main" id="{9F7F08F2-A743-45A3-B338-5A15CD96028D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-2988840" y="3723878"/>
            <a:ext cx="2736304" cy="461665"/>
          </a:xfrm>
        </p:spPr>
        <p:txBody>
          <a:bodyPr anchor="ctr"/>
          <a:lstStyle/>
          <a:p>
            <a:pPr algn="ctr" eaLnBrk="1" hangingPunct="1">
              <a:spcBef>
                <a:spcPct val="0"/>
              </a:spcBef>
            </a:pPr>
            <a:r>
              <a:rPr lang="tr-TR" altLang="tr-TR" sz="3000" b="1" dirty="0">
                <a:solidFill>
                  <a:srgbClr val="228A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7FEE475-F061-4EC3-97C7-A49A2E578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5784" y="798833"/>
            <a:ext cx="2692351" cy="3914168"/>
          </a:xfrm>
          <a:prstGeom prst="rect">
            <a:avLst/>
          </a:prstGeom>
        </p:spPr>
      </p:pic>
      <p:sp>
        <p:nvSpPr>
          <p:cNvPr id="2" name="Alt Başlık 4">
            <a:extLst>
              <a:ext uri="{FF2B5EF4-FFF2-40B4-BE49-F238E27FC236}">
                <a16:creationId xmlns:a16="http://schemas.microsoft.com/office/drawing/2014/main" id="{3AC1EE44-4642-F891-AFC0-5226EB9EAAFC}"/>
              </a:ext>
            </a:extLst>
          </p:cNvPr>
          <p:cNvSpPr txBox="1">
            <a:spLocks/>
          </p:cNvSpPr>
          <p:nvPr/>
        </p:nvSpPr>
        <p:spPr bwMode="auto">
          <a:xfrm>
            <a:off x="1187624" y="199666"/>
            <a:ext cx="64807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0942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1883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825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43767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709">
              <a:defRPr>
                <a:latin typeface="+mn-lt"/>
                <a:ea typeface="+mn-ea"/>
                <a:cs typeface="+mn-cs"/>
              </a:defRPr>
            </a:lvl6pPr>
            <a:lvl7pPr marL="1865650">
              <a:defRPr>
                <a:latin typeface="+mn-lt"/>
                <a:ea typeface="+mn-ea"/>
                <a:cs typeface="+mn-cs"/>
              </a:defRPr>
            </a:lvl7pPr>
            <a:lvl8pPr marL="2176592">
              <a:defRPr>
                <a:latin typeface="+mn-lt"/>
                <a:ea typeface="+mn-ea"/>
                <a:cs typeface="+mn-cs"/>
              </a:defRPr>
            </a:lvl8pPr>
            <a:lvl9pPr marL="2487534">
              <a:defRPr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tr-TR" altLang="tr-TR" sz="3000" b="1" kern="0" dirty="0">
                <a:solidFill>
                  <a:srgbClr val="228A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Tıp Fakültesi Alanındaki Kurslar  </a:t>
            </a:r>
          </a:p>
        </p:txBody>
      </p:sp>
    </p:spTree>
    <p:extLst>
      <p:ext uri="{BB962C8B-B14F-4D97-AF65-F5344CB8AC3E}">
        <p14:creationId xmlns:p14="http://schemas.microsoft.com/office/powerpoint/2010/main" val="323526515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3">
            <a:extLst>
              <a:ext uri="{FF2B5EF4-FFF2-40B4-BE49-F238E27FC236}">
                <a16:creationId xmlns:a16="http://schemas.microsoft.com/office/drawing/2014/main" id="{7E005208-4899-4449-991E-3FC7454C4097}"/>
              </a:ext>
            </a:extLst>
          </p:cNvPr>
          <p:cNvSpPr/>
          <p:nvPr/>
        </p:nvSpPr>
        <p:spPr bwMode="auto">
          <a:xfrm>
            <a:off x="8171587" y="5045251"/>
            <a:ext cx="31310" cy="68018"/>
          </a:xfrm>
          <a:custGeom>
            <a:avLst/>
            <a:gdLst>
              <a:gd name="T0" fmla="*/ 8388 w 46990"/>
              <a:gd name="T1" fmla="*/ 76849 h 100329"/>
              <a:gd name="T2" fmla="*/ 465 w 46990"/>
              <a:gd name="T3" fmla="*/ 43026 h 100329"/>
              <a:gd name="T4" fmla="*/ 405 w 46990"/>
              <a:gd name="T5" fmla="*/ 42805 h 100329"/>
              <a:gd name="T6" fmla="*/ 139 w 46990"/>
              <a:gd name="T7" fmla="*/ 41613 h 100329"/>
              <a:gd name="T8" fmla="*/ 24 w 46990"/>
              <a:gd name="T9" fmla="*/ 40175 h 100329"/>
              <a:gd name="T10" fmla="*/ 0 w 46990"/>
              <a:gd name="T11" fmla="*/ 36786 h 100329"/>
              <a:gd name="T12" fmla="*/ 139 w 46990"/>
              <a:gd name="T13" fmla="*/ 35319 h 100329"/>
              <a:gd name="T14" fmla="*/ 375 w 46990"/>
              <a:gd name="T15" fmla="*/ 34158 h 100329"/>
              <a:gd name="T16" fmla="*/ 8388 w 46990"/>
              <a:gd name="T17" fmla="*/ 0 h 100329"/>
              <a:gd name="T18" fmla="*/ 8388 w 46990"/>
              <a:gd name="T19" fmla="*/ 22855 h 100329"/>
              <a:gd name="T20" fmla="*/ 5596 w 46990"/>
              <a:gd name="T21" fmla="*/ 34778 h 100329"/>
              <a:gd name="T22" fmla="*/ 5001 w 46990"/>
              <a:gd name="T23" fmla="*/ 37366 h 100329"/>
              <a:gd name="T24" fmla="*/ 5188 w 46990"/>
              <a:gd name="T25" fmla="*/ 40175 h 100329"/>
              <a:gd name="T26" fmla="*/ 5568 w 46990"/>
              <a:gd name="T27" fmla="*/ 42012 h 100329"/>
              <a:gd name="T28" fmla="*/ 8388 w 46990"/>
              <a:gd name="T29" fmla="*/ 54050 h 100329"/>
              <a:gd name="T30" fmla="*/ 8388 w 46990"/>
              <a:gd name="T31" fmla="*/ 76849 h 10032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46990" h="100329">
                <a:moveTo>
                  <a:pt x="46812" y="100251"/>
                </a:moveTo>
                <a:lnTo>
                  <a:pt x="2599" y="56126"/>
                </a:lnTo>
                <a:lnTo>
                  <a:pt x="2256" y="55837"/>
                </a:lnTo>
                <a:lnTo>
                  <a:pt x="776" y="54285"/>
                </a:lnTo>
                <a:lnTo>
                  <a:pt x="68" y="52408"/>
                </a:lnTo>
                <a:lnTo>
                  <a:pt x="0" y="47987"/>
                </a:lnTo>
                <a:lnTo>
                  <a:pt x="776" y="46074"/>
                </a:lnTo>
                <a:lnTo>
                  <a:pt x="2094" y="44558"/>
                </a:lnTo>
                <a:lnTo>
                  <a:pt x="46812" y="0"/>
                </a:lnTo>
                <a:lnTo>
                  <a:pt x="46812" y="29813"/>
                </a:lnTo>
                <a:lnTo>
                  <a:pt x="31232" y="45370"/>
                </a:lnTo>
                <a:lnTo>
                  <a:pt x="27910" y="48745"/>
                </a:lnTo>
                <a:lnTo>
                  <a:pt x="28939" y="52408"/>
                </a:lnTo>
                <a:lnTo>
                  <a:pt x="31069" y="54808"/>
                </a:lnTo>
                <a:lnTo>
                  <a:pt x="46812" y="70509"/>
                </a:lnTo>
                <a:lnTo>
                  <a:pt x="46812" y="100251"/>
                </a:lnTo>
                <a:close/>
              </a:path>
            </a:pathLst>
          </a:custGeom>
          <a:solidFill>
            <a:srgbClr val="F6F6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tr-TR" sz="1224"/>
          </a:p>
        </p:txBody>
      </p:sp>
      <p:sp>
        <p:nvSpPr>
          <p:cNvPr id="6148" name="Alt Başlık 4">
            <a:extLst>
              <a:ext uri="{FF2B5EF4-FFF2-40B4-BE49-F238E27FC236}">
                <a16:creationId xmlns:a16="http://schemas.microsoft.com/office/drawing/2014/main" id="{9F7F08F2-A743-45A3-B338-5A15CD96028D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-2988840" y="3723878"/>
            <a:ext cx="2736304" cy="461665"/>
          </a:xfrm>
        </p:spPr>
        <p:txBody>
          <a:bodyPr anchor="ctr"/>
          <a:lstStyle/>
          <a:p>
            <a:pPr algn="ctr" eaLnBrk="1" hangingPunct="1">
              <a:spcBef>
                <a:spcPct val="0"/>
              </a:spcBef>
            </a:pPr>
            <a:r>
              <a:rPr lang="tr-TR" altLang="tr-TR" sz="3000" b="1" dirty="0">
                <a:solidFill>
                  <a:srgbClr val="228A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E84CEBA-D13D-4A19-BC55-756E7F8B7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749484"/>
            <a:ext cx="2808312" cy="3920550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513D9C5A-A41F-42FF-8C4F-20338BF658A2}"/>
              </a:ext>
            </a:extLst>
          </p:cNvPr>
          <p:cNvSpPr/>
          <p:nvPr/>
        </p:nvSpPr>
        <p:spPr>
          <a:xfrm>
            <a:off x="899592" y="195486"/>
            <a:ext cx="808118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000" b="1" dirty="0">
                <a:solidFill>
                  <a:srgbClr val="1994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Diş Hekimliği Fakültesi Alanındaki Kurslar  </a:t>
            </a:r>
          </a:p>
        </p:txBody>
      </p:sp>
    </p:spTree>
    <p:extLst>
      <p:ext uri="{BB962C8B-B14F-4D97-AF65-F5344CB8AC3E}">
        <p14:creationId xmlns:p14="http://schemas.microsoft.com/office/powerpoint/2010/main" val="126599307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3">
            <a:extLst>
              <a:ext uri="{FF2B5EF4-FFF2-40B4-BE49-F238E27FC236}">
                <a16:creationId xmlns:a16="http://schemas.microsoft.com/office/drawing/2014/main" id="{7E005208-4899-4449-991E-3FC7454C4097}"/>
              </a:ext>
            </a:extLst>
          </p:cNvPr>
          <p:cNvSpPr/>
          <p:nvPr/>
        </p:nvSpPr>
        <p:spPr bwMode="auto">
          <a:xfrm>
            <a:off x="8171587" y="5045251"/>
            <a:ext cx="31310" cy="68018"/>
          </a:xfrm>
          <a:custGeom>
            <a:avLst/>
            <a:gdLst>
              <a:gd name="T0" fmla="*/ 8388 w 46990"/>
              <a:gd name="T1" fmla="*/ 76849 h 100329"/>
              <a:gd name="T2" fmla="*/ 465 w 46990"/>
              <a:gd name="T3" fmla="*/ 43026 h 100329"/>
              <a:gd name="T4" fmla="*/ 405 w 46990"/>
              <a:gd name="T5" fmla="*/ 42805 h 100329"/>
              <a:gd name="T6" fmla="*/ 139 w 46990"/>
              <a:gd name="T7" fmla="*/ 41613 h 100329"/>
              <a:gd name="T8" fmla="*/ 24 w 46990"/>
              <a:gd name="T9" fmla="*/ 40175 h 100329"/>
              <a:gd name="T10" fmla="*/ 0 w 46990"/>
              <a:gd name="T11" fmla="*/ 36786 h 100329"/>
              <a:gd name="T12" fmla="*/ 139 w 46990"/>
              <a:gd name="T13" fmla="*/ 35319 h 100329"/>
              <a:gd name="T14" fmla="*/ 375 w 46990"/>
              <a:gd name="T15" fmla="*/ 34158 h 100329"/>
              <a:gd name="T16" fmla="*/ 8388 w 46990"/>
              <a:gd name="T17" fmla="*/ 0 h 100329"/>
              <a:gd name="T18" fmla="*/ 8388 w 46990"/>
              <a:gd name="T19" fmla="*/ 22855 h 100329"/>
              <a:gd name="T20" fmla="*/ 5596 w 46990"/>
              <a:gd name="T21" fmla="*/ 34778 h 100329"/>
              <a:gd name="T22" fmla="*/ 5001 w 46990"/>
              <a:gd name="T23" fmla="*/ 37366 h 100329"/>
              <a:gd name="T24" fmla="*/ 5188 w 46990"/>
              <a:gd name="T25" fmla="*/ 40175 h 100329"/>
              <a:gd name="T26" fmla="*/ 5568 w 46990"/>
              <a:gd name="T27" fmla="*/ 42012 h 100329"/>
              <a:gd name="T28" fmla="*/ 8388 w 46990"/>
              <a:gd name="T29" fmla="*/ 54050 h 100329"/>
              <a:gd name="T30" fmla="*/ 8388 w 46990"/>
              <a:gd name="T31" fmla="*/ 76849 h 10032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46990" h="100329">
                <a:moveTo>
                  <a:pt x="46812" y="100251"/>
                </a:moveTo>
                <a:lnTo>
                  <a:pt x="2599" y="56126"/>
                </a:lnTo>
                <a:lnTo>
                  <a:pt x="2256" y="55837"/>
                </a:lnTo>
                <a:lnTo>
                  <a:pt x="776" y="54285"/>
                </a:lnTo>
                <a:lnTo>
                  <a:pt x="68" y="52408"/>
                </a:lnTo>
                <a:lnTo>
                  <a:pt x="0" y="47987"/>
                </a:lnTo>
                <a:lnTo>
                  <a:pt x="776" y="46074"/>
                </a:lnTo>
                <a:lnTo>
                  <a:pt x="2094" y="44558"/>
                </a:lnTo>
                <a:lnTo>
                  <a:pt x="46812" y="0"/>
                </a:lnTo>
                <a:lnTo>
                  <a:pt x="46812" y="29813"/>
                </a:lnTo>
                <a:lnTo>
                  <a:pt x="31232" y="45370"/>
                </a:lnTo>
                <a:lnTo>
                  <a:pt x="27910" y="48745"/>
                </a:lnTo>
                <a:lnTo>
                  <a:pt x="28939" y="52408"/>
                </a:lnTo>
                <a:lnTo>
                  <a:pt x="31069" y="54808"/>
                </a:lnTo>
                <a:lnTo>
                  <a:pt x="46812" y="70509"/>
                </a:lnTo>
                <a:lnTo>
                  <a:pt x="46812" y="100251"/>
                </a:lnTo>
                <a:close/>
              </a:path>
            </a:pathLst>
          </a:custGeom>
          <a:solidFill>
            <a:srgbClr val="F6F6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tr-TR" sz="1224"/>
          </a:p>
        </p:txBody>
      </p:sp>
      <p:sp>
        <p:nvSpPr>
          <p:cNvPr id="6148" name="Alt Başlık 4">
            <a:extLst>
              <a:ext uri="{FF2B5EF4-FFF2-40B4-BE49-F238E27FC236}">
                <a16:creationId xmlns:a16="http://schemas.microsoft.com/office/drawing/2014/main" id="{9F7F08F2-A743-45A3-B338-5A15CD96028D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-2988840" y="3723878"/>
            <a:ext cx="2736304" cy="461665"/>
          </a:xfrm>
        </p:spPr>
        <p:txBody>
          <a:bodyPr anchor="ctr"/>
          <a:lstStyle/>
          <a:p>
            <a:pPr algn="ctr" eaLnBrk="1" hangingPunct="1">
              <a:spcBef>
                <a:spcPct val="0"/>
              </a:spcBef>
            </a:pPr>
            <a:r>
              <a:rPr lang="tr-TR" altLang="tr-TR" sz="3000" b="1" dirty="0">
                <a:solidFill>
                  <a:srgbClr val="228A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513D9C5A-A41F-42FF-8C4F-20338BF658A2}"/>
              </a:ext>
            </a:extLst>
          </p:cNvPr>
          <p:cNvSpPr/>
          <p:nvPr/>
        </p:nvSpPr>
        <p:spPr>
          <a:xfrm>
            <a:off x="922661" y="411510"/>
            <a:ext cx="808118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000" b="1" dirty="0">
                <a:solidFill>
                  <a:srgbClr val="1994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Diş Hekimliği Fakültesi Alanındaki Kurslar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8D9BB5-FD47-4ACE-B81B-6FD9F65F8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969622"/>
            <a:ext cx="5472608" cy="383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1099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3">
            <a:extLst>
              <a:ext uri="{FF2B5EF4-FFF2-40B4-BE49-F238E27FC236}">
                <a16:creationId xmlns:a16="http://schemas.microsoft.com/office/drawing/2014/main" id="{7E005208-4899-4449-991E-3FC7454C4097}"/>
              </a:ext>
            </a:extLst>
          </p:cNvPr>
          <p:cNvSpPr/>
          <p:nvPr/>
        </p:nvSpPr>
        <p:spPr bwMode="auto">
          <a:xfrm>
            <a:off x="8171587" y="5045251"/>
            <a:ext cx="31310" cy="68018"/>
          </a:xfrm>
          <a:custGeom>
            <a:avLst/>
            <a:gdLst>
              <a:gd name="T0" fmla="*/ 8388 w 46990"/>
              <a:gd name="T1" fmla="*/ 76849 h 100329"/>
              <a:gd name="T2" fmla="*/ 465 w 46990"/>
              <a:gd name="T3" fmla="*/ 43026 h 100329"/>
              <a:gd name="T4" fmla="*/ 405 w 46990"/>
              <a:gd name="T5" fmla="*/ 42805 h 100329"/>
              <a:gd name="T6" fmla="*/ 139 w 46990"/>
              <a:gd name="T7" fmla="*/ 41613 h 100329"/>
              <a:gd name="T8" fmla="*/ 24 w 46990"/>
              <a:gd name="T9" fmla="*/ 40175 h 100329"/>
              <a:gd name="T10" fmla="*/ 0 w 46990"/>
              <a:gd name="T11" fmla="*/ 36786 h 100329"/>
              <a:gd name="T12" fmla="*/ 139 w 46990"/>
              <a:gd name="T13" fmla="*/ 35319 h 100329"/>
              <a:gd name="T14" fmla="*/ 375 w 46990"/>
              <a:gd name="T15" fmla="*/ 34158 h 100329"/>
              <a:gd name="T16" fmla="*/ 8388 w 46990"/>
              <a:gd name="T17" fmla="*/ 0 h 100329"/>
              <a:gd name="T18" fmla="*/ 8388 w 46990"/>
              <a:gd name="T19" fmla="*/ 22855 h 100329"/>
              <a:gd name="T20" fmla="*/ 5596 w 46990"/>
              <a:gd name="T21" fmla="*/ 34778 h 100329"/>
              <a:gd name="T22" fmla="*/ 5001 w 46990"/>
              <a:gd name="T23" fmla="*/ 37366 h 100329"/>
              <a:gd name="T24" fmla="*/ 5188 w 46990"/>
              <a:gd name="T25" fmla="*/ 40175 h 100329"/>
              <a:gd name="T26" fmla="*/ 5568 w 46990"/>
              <a:gd name="T27" fmla="*/ 42012 h 100329"/>
              <a:gd name="T28" fmla="*/ 8388 w 46990"/>
              <a:gd name="T29" fmla="*/ 54050 h 100329"/>
              <a:gd name="T30" fmla="*/ 8388 w 46990"/>
              <a:gd name="T31" fmla="*/ 76849 h 10032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46990" h="100329">
                <a:moveTo>
                  <a:pt x="46812" y="100251"/>
                </a:moveTo>
                <a:lnTo>
                  <a:pt x="2599" y="56126"/>
                </a:lnTo>
                <a:lnTo>
                  <a:pt x="2256" y="55837"/>
                </a:lnTo>
                <a:lnTo>
                  <a:pt x="776" y="54285"/>
                </a:lnTo>
                <a:lnTo>
                  <a:pt x="68" y="52408"/>
                </a:lnTo>
                <a:lnTo>
                  <a:pt x="0" y="47987"/>
                </a:lnTo>
                <a:lnTo>
                  <a:pt x="776" y="46074"/>
                </a:lnTo>
                <a:lnTo>
                  <a:pt x="2094" y="44558"/>
                </a:lnTo>
                <a:lnTo>
                  <a:pt x="46812" y="0"/>
                </a:lnTo>
                <a:lnTo>
                  <a:pt x="46812" y="29813"/>
                </a:lnTo>
                <a:lnTo>
                  <a:pt x="31232" y="45370"/>
                </a:lnTo>
                <a:lnTo>
                  <a:pt x="27910" y="48745"/>
                </a:lnTo>
                <a:lnTo>
                  <a:pt x="28939" y="52408"/>
                </a:lnTo>
                <a:lnTo>
                  <a:pt x="31069" y="54808"/>
                </a:lnTo>
                <a:lnTo>
                  <a:pt x="46812" y="70509"/>
                </a:lnTo>
                <a:lnTo>
                  <a:pt x="46812" y="100251"/>
                </a:lnTo>
                <a:close/>
              </a:path>
            </a:pathLst>
          </a:custGeom>
          <a:solidFill>
            <a:srgbClr val="F6F6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tr-TR" sz="1224"/>
          </a:p>
        </p:txBody>
      </p:sp>
      <p:sp>
        <p:nvSpPr>
          <p:cNvPr id="6148" name="Alt Başlık 4">
            <a:extLst>
              <a:ext uri="{FF2B5EF4-FFF2-40B4-BE49-F238E27FC236}">
                <a16:creationId xmlns:a16="http://schemas.microsoft.com/office/drawing/2014/main" id="{9F7F08F2-A743-45A3-B338-5A15CD96028D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-2988840" y="3723878"/>
            <a:ext cx="2736304" cy="461665"/>
          </a:xfrm>
        </p:spPr>
        <p:txBody>
          <a:bodyPr anchor="ctr"/>
          <a:lstStyle/>
          <a:p>
            <a:pPr algn="ctr" eaLnBrk="1" hangingPunct="1">
              <a:spcBef>
                <a:spcPct val="0"/>
              </a:spcBef>
            </a:pPr>
            <a:endParaRPr lang="tr-TR" altLang="tr-TR" sz="3000" b="1" dirty="0">
              <a:solidFill>
                <a:srgbClr val="228AC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513D9C5A-A41F-42FF-8C4F-20338BF658A2}"/>
              </a:ext>
            </a:extLst>
          </p:cNvPr>
          <p:cNvSpPr/>
          <p:nvPr/>
        </p:nvSpPr>
        <p:spPr>
          <a:xfrm>
            <a:off x="971600" y="185408"/>
            <a:ext cx="808118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000" b="1" dirty="0">
                <a:solidFill>
                  <a:srgbClr val="1994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Diş Hekimliği Fakültesi Alanındaki Kurslar  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8685E4F4-B579-4E67-92DC-DEC110C96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57" y="843558"/>
            <a:ext cx="4001943" cy="3704902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7D027696-57C1-4F08-98E3-03C88DCD5A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8563" y="843558"/>
            <a:ext cx="2953023" cy="382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6246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3">
            <a:extLst>
              <a:ext uri="{FF2B5EF4-FFF2-40B4-BE49-F238E27FC236}">
                <a16:creationId xmlns:a16="http://schemas.microsoft.com/office/drawing/2014/main" id="{7E005208-4899-4449-991E-3FC7454C4097}"/>
              </a:ext>
            </a:extLst>
          </p:cNvPr>
          <p:cNvSpPr/>
          <p:nvPr/>
        </p:nvSpPr>
        <p:spPr bwMode="auto">
          <a:xfrm>
            <a:off x="8171587" y="5045251"/>
            <a:ext cx="31310" cy="68018"/>
          </a:xfrm>
          <a:custGeom>
            <a:avLst/>
            <a:gdLst>
              <a:gd name="T0" fmla="*/ 8388 w 46990"/>
              <a:gd name="T1" fmla="*/ 76849 h 100329"/>
              <a:gd name="T2" fmla="*/ 465 w 46990"/>
              <a:gd name="T3" fmla="*/ 43026 h 100329"/>
              <a:gd name="T4" fmla="*/ 405 w 46990"/>
              <a:gd name="T5" fmla="*/ 42805 h 100329"/>
              <a:gd name="T6" fmla="*/ 139 w 46990"/>
              <a:gd name="T7" fmla="*/ 41613 h 100329"/>
              <a:gd name="T8" fmla="*/ 24 w 46990"/>
              <a:gd name="T9" fmla="*/ 40175 h 100329"/>
              <a:gd name="T10" fmla="*/ 0 w 46990"/>
              <a:gd name="T11" fmla="*/ 36786 h 100329"/>
              <a:gd name="T12" fmla="*/ 139 w 46990"/>
              <a:gd name="T13" fmla="*/ 35319 h 100329"/>
              <a:gd name="T14" fmla="*/ 375 w 46990"/>
              <a:gd name="T15" fmla="*/ 34158 h 100329"/>
              <a:gd name="T16" fmla="*/ 8388 w 46990"/>
              <a:gd name="T17" fmla="*/ 0 h 100329"/>
              <a:gd name="T18" fmla="*/ 8388 w 46990"/>
              <a:gd name="T19" fmla="*/ 22855 h 100329"/>
              <a:gd name="T20" fmla="*/ 5596 w 46990"/>
              <a:gd name="T21" fmla="*/ 34778 h 100329"/>
              <a:gd name="T22" fmla="*/ 5001 w 46990"/>
              <a:gd name="T23" fmla="*/ 37366 h 100329"/>
              <a:gd name="T24" fmla="*/ 5188 w 46990"/>
              <a:gd name="T25" fmla="*/ 40175 h 100329"/>
              <a:gd name="T26" fmla="*/ 5568 w 46990"/>
              <a:gd name="T27" fmla="*/ 42012 h 100329"/>
              <a:gd name="T28" fmla="*/ 8388 w 46990"/>
              <a:gd name="T29" fmla="*/ 54050 h 100329"/>
              <a:gd name="T30" fmla="*/ 8388 w 46990"/>
              <a:gd name="T31" fmla="*/ 76849 h 10032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46990" h="100329">
                <a:moveTo>
                  <a:pt x="46812" y="100251"/>
                </a:moveTo>
                <a:lnTo>
                  <a:pt x="2599" y="56126"/>
                </a:lnTo>
                <a:lnTo>
                  <a:pt x="2256" y="55837"/>
                </a:lnTo>
                <a:lnTo>
                  <a:pt x="776" y="54285"/>
                </a:lnTo>
                <a:lnTo>
                  <a:pt x="68" y="52408"/>
                </a:lnTo>
                <a:lnTo>
                  <a:pt x="0" y="47987"/>
                </a:lnTo>
                <a:lnTo>
                  <a:pt x="776" y="46074"/>
                </a:lnTo>
                <a:lnTo>
                  <a:pt x="2094" y="44558"/>
                </a:lnTo>
                <a:lnTo>
                  <a:pt x="46812" y="0"/>
                </a:lnTo>
                <a:lnTo>
                  <a:pt x="46812" y="29813"/>
                </a:lnTo>
                <a:lnTo>
                  <a:pt x="31232" y="45370"/>
                </a:lnTo>
                <a:lnTo>
                  <a:pt x="27910" y="48745"/>
                </a:lnTo>
                <a:lnTo>
                  <a:pt x="28939" y="52408"/>
                </a:lnTo>
                <a:lnTo>
                  <a:pt x="31069" y="54808"/>
                </a:lnTo>
                <a:lnTo>
                  <a:pt x="46812" y="70509"/>
                </a:lnTo>
                <a:lnTo>
                  <a:pt x="46812" y="100251"/>
                </a:lnTo>
                <a:close/>
              </a:path>
            </a:pathLst>
          </a:custGeom>
          <a:solidFill>
            <a:srgbClr val="F6F6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tr-TR" sz="1224"/>
          </a:p>
        </p:txBody>
      </p:sp>
      <p:sp>
        <p:nvSpPr>
          <p:cNvPr id="6148" name="Alt Başlık 4">
            <a:extLst>
              <a:ext uri="{FF2B5EF4-FFF2-40B4-BE49-F238E27FC236}">
                <a16:creationId xmlns:a16="http://schemas.microsoft.com/office/drawing/2014/main" id="{9F7F08F2-A743-45A3-B338-5A15CD96028D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-2988840" y="3723878"/>
            <a:ext cx="2736304" cy="461665"/>
          </a:xfrm>
        </p:spPr>
        <p:txBody>
          <a:bodyPr anchor="ctr"/>
          <a:lstStyle/>
          <a:p>
            <a:pPr algn="ctr" eaLnBrk="1" hangingPunct="1">
              <a:spcBef>
                <a:spcPct val="0"/>
              </a:spcBef>
            </a:pPr>
            <a:r>
              <a:rPr lang="tr-TR" altLang="tr-TR" sz="3000" b="1">
                <a:solidFill>
                  <a:srgbClr val="228A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altLang="tr-TR" sz="3000" b="1" dirty="0">
              <a:solidFill>
                <a:srgbClr val="228AC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513D9C5A-A41F-42FF-8C4F-20338BF658A2}"/>
              </a:ext>
            </a:extLst>
          </p:cNvPr>
          <p:cNvSpPr/>
          <p:nvPr/>
        </p:nvSpPr>
        <p:spPr>
          <a:xfrm>
            <a:off x="922661" y="411510"/>
            <a:ext cx="808118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000" b="1" dirty="0">
                <a:solidFill>
                  <a:srgbClr val="1994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Diş Hekimliği Fakültesi Alanındaki Kurslar 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A58CA02-6655-42D3-9102-9AE037C19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1020635"/>
            <a:ext cx="2520280" cy="355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08379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BABBC2B-7178-4A78-AF8F-54FE20CD5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66F67B6-792E-440B-B542-7F42588A6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0528" y="-105508"/>
            <a:ext cx="9324528" cy="525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8851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381FA-6AD8-E32A-A7F8-91CBB9A2E3D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183724" y="1062953"/>
            <a:ext cx="6916668" cy="997517"/>
          </a:xfrm>
        </p:spPr>
        <p:txBody>
          <a:bodyPr/>
          <a:lstStyle/>
          <a:p>
            <a:pPr marL="342900" lvl="0" indent="-342900" algn="just">
              <a:lnSpc>
                <a:spcPct val="150000"/>
              </a:lnSpc>
              <a:spcAft>
                <a:spcPct val="0"/>
              </a:spcAft>
              <a:buFont typeface="Symbol" pitchFamily="2" charset="2"/>
              <a:buChar char=""/>
            </a:pPr>
            <a:endParaRPr lang="tr-TR" sz="1800"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en-TR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91514599-6767-0A07-954B-536B8DD1685D}"/>
              </a:ext>
            </a:extLst>
          </p:cNvPr>
          <p:cNvSpPr/>
          <p:nvPr/>
        </p:nvSpPr>
        <p:spPr>
          <a:xfrm>
            <a:off x="2396520" y="1021827"/>
            <a:ext cx="556375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A90912F0-024E-0F06-F1BC-2108D1ACCA64}"/>
              </a:ext>
            </a:extLst>
          </p:cNvPr>
          <p:cNvSpPr/>
          <p:nvPr/>
        </p:nvSpPr>
        <p:spPr>
          <a:xfrm rot="16200000">
            <a:off x="6356247" y="2580137"/>
            <a:ext cx="316234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E5BB048C-5A1E-19B2-B80C-DFC41B7D4522}"/>
              </a:ext>
            </a:extLst>
          </p:cNvPr>
          <p:cNvSpPr/>
          <p:nvPr/>
        </p:nvSpPr>
        <p:spPr>
          <a:xfrm>
            <a:off x="3635896" y="4184167"/>
            <a:ext cx="432438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286BE6F1-F22A-155F-5B96-89313017C696}"/>
              </a:ext>
            </a:extLst>
          </p:cNvPr>
          <p:cNvSpPr txBox="1"/>
          <p:nvPr/>
        </p:nvSpPr>
        <p:spPr>
          <a:xfrm>
            <a:off x="1043608" y="508187"/>
            <a:ext cx="80450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tr-TR" sz="2400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Researcher </a:t>
            </a:r>
            <a:r>
              <a:rPr lang="en-US" altLang="tr-TR" sz="2400" b="1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Programlarına</a:t>
            </a:r>
            <a:r>
              <a:rPr lang="en-US" altLang="tr-TR" sz="2400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2400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Başvuru</a:t>
            </a:r>
            <a:r>
              <a:rPr lang="tr-TR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2400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Süreci</a:t>
            </a:r>
            <a:endParaRPr lang="tr-TR" altLang="tr-TR" sz="1600" b="1" dirty="0">
              <a:solidFill>
                <a:srgbClr val="1E6B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CFB3C669-C969-02FF-8462-A50B6381A9E3}"/>
              </a:ext>
            </a:extLst>
          </p:cNvPr>
          <p:cNvSpPr txBox="1"/>
          <p:nvPr/>
        </p:nvSpPr>
        <p:spPr>
          <a:xfrm>
            <a:off x="704006" y="1285578"/>
            <a:ext cx="7735988" cy="11144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tr-TR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Gerek firma ve gerekse kişisel başvurular </a:t>
            </a:r>
            <a:r>
              <a:rPr lang="tr-TR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researcher@lokmanhekim.edu.tr</a:t>
            </a:r>
            <a:r>
              <a:rPr lang="tr-TR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üzerinden kabul edilmektedir.</a:t>
            </a:r>
            <a:endParaRPr lang="tr-TR" altLang="tr-TR" sz="1200" b="1" dirty="0">
              <a:solidFill>
                <a:srgbClr val="1E6B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Düz Ok Bağlayıcısı 5">
            <a:extLst>
              <a:ext uri="{FF2B5EF4-FFF2-40B4-BE49-F238E27FC236}">
                <a16:creationId xmlns:a16="http://schemas.microsoft.com/office/drawing/2014/main" id="{94E5E2BA-6F3E-4021-A687-D3981005870B}"/>
              </a:ext>
            </a:extLst>
          </p:cNvPr>
          <p:cNvCxnSpPr>
            <a:cxnSpLocks/>
          </p:cNvCxnSpPr>
          <p:nvPr/>
        </p:nvCxnSpPr>
        <p:spPr>
          <a:xfrm>
            <a:off x="467544" y="1635646"/>
            <a:ext cx="0" cy="388843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3" name="Grafik 12" descr="Hedef">
            <a:extLst>
              <a:ext uri="{FF2B5EF4-FFF2-40B4-BE49-F238E27FC236}">
                <a16:creationId xmlns:a16="http://schemas.microsoft.com/office/drawing/2014/main" id="{3BB41920-AA68-4D47-855B-EBB692EF6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6752" y="1361826"/>
            <a:ext cx="561584" cy="561584"/>
          </a:xfrm>
          <a:prstGeom prst="rect">
            <a:avLst/>
          </a:prstGeom>
        </p:spPr>
      </p:pic>
      <p:pic>
        <p:nvPicPr>
          <p:cNvPr id="11" name="Grafik 10" descr="Hedef">
            <a:extLst>
              <a:ext uri="{FF2B5EF4-FFF2-40B4-BE49-F238E27FC236}">
                <a16:creationId xmlns:a16="http://schemas.microsoft.com/office/drawing/2014/main" id="{4C156C94-F41C-41B4-8178-6DA6E6FACF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6752" y="3153854"/>
            <a:ext cx="561584" cy="561584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35468971-209F-445D-882C-7AA5F1504EFD}"/>
              </a:ext>
            </a:extLst>
          </p:cNvPr>
          <p:cNvSpPr/>
          <p:nvPr/>
        </p:nvSpPr>
        <p:spPr>
          <a:xfrm>
            <a:off x="781480" y="2966139"/>
            <a:ext cx="8144608" cy="560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Başvurunun yapıldığı Fakülte Dekanlığına </a:t>
            </a:r>
            <a:r>
              <a:rPr lang="en-US" altLang="tr-TR" b="1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ilgili</a:t>
            </a:r>
            <a:r>
              <a:rPr lang="tr-TR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başvuru iletilmektedir. </a:t>
            </a:r>
          </a:p>
        </p:txBody>
      </p:sp>
    </p:spTree>
    <p:extLst>
      <p:ext uri="{BB962C8B-B14F-4D97-AF65-F5344CB8AC3E}">
        <p14:creationId xmlns:p14="http://schemas.microsoft.com/office/powerpoint/2010/main" val="142216265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381FA-6AD8-E32A-A7F8-91CBB9A2E3D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183724" y="1062953"/>
            <a:ext cx="6916668" cy="997517"/>
          </a:xfrm>
        </p:spPr>
        <p:txBody>
          <a:bodyPr/>
          <a:lstStyle/>
          <a:p>
            <a:pPr marL="342900" lvl="0" indent="-342900" algn="just">
              <a:lnSpc>
                <a:spcPct val="150000"/>
              </a:lnSpc>
              <a:spcAft>
                <a:spcPct val="0"/>
              </a:spcAft>
              <a:buFont typeface="Symbol" pitchFamily="2" charset="2"/>
              <a:buChar char=""/>
            </a:pPr>
            <a:endParaRPr lang="tr-TR" sz="1800"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en-TR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91514599-6767-0A07-954B-536B8DD1685D}"/>
              </a:ext>
            </a:extLst>
          </p:cNvPr>
          <p:cNvSpPr/>
          <p:nvPr/>
        </p:nvSpPr>
        <p:spPr>
          <a:xfrm>
            <a:off x="2396520" y="1021827"/>
            <a:ext cx="556375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A90912F0-024E-0F06-F1BC-2108D1ACCA64}"/>
              </a:ext>
            </a:extLst>
          </p:cNvPr>
          <p:cNvSpPr/>
          <p:nvPr/>
        </p:nvSpPr>
        <p:spPr>
          <a:xfrm rot="16200000">
            <a:off x="6356247" y="2580137"/>
            <a:ext cx="316234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E5BB048C-5A1E-19B2-B80C-DFC41B7D4522}"/>
              </a:ext>
            </a:extLst>
          </p:cNvPr>
          <p:cNvSpPr/>
          <p:nvPr/>
        </p:nvSpPr>
        <p:spPr>
          <a:xfrm>
            <a:off x="3635896" y="4184167"/>
            <a:ext cx="432438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286BE6F1-F22A-155F-5B96-89313017C696}"/>
              </a:ext>
            </a:extLst>
          </p:cNvPr>
          <p:cNvSpPr txBox="1"/>
          <p:nvPr/>
        </p:nvSpPr>
        <p:spPr>
          <a:xfrm>
            <a:off x="1043608" y="508187"/>
            <a:ext cx="80450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2400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Başvuru</a:t>
            </a:r>
            <a:r>
              <a:rPr lang="tr-TR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2400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Süreci</a:t>
            </a:r>
            <a:endParaRPr lang="tr-TR" altLang="tr-TR" sz="1600" b="1" dirty="0">
              <a:solidFill>
                <a:srgbClr val="1E6B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CFB3C669-C969-02FF-8462-A50B6381A9E3}"/>
              </a:ext>
            </a:extLst>
          </p:cNvPr>
          <p:cNvSpPr txBox="1"/>
          <p:nvPr/>
        </p:nvSpPr>
        <p:spPr>
          <a:xfrm>
            <a:off x="748336" y="989084"/>
            <a:ext cx="7735988" cy="2222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Dekanlıklardan gelen cevaba göre; 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tr-TR" sz="1200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altLang="tr-TR" b="1" u="sng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OLUMSUZ</a:t>
            </a:r>
            <a:r>
              <a:rPr lang="tr-TR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ise gerekçeleri ile birlikte Mütevelli Heyeti Başkanlığına ve Rektörlük makamına talimatları için arz edil</a:t>
            </a:r>
            <a:r>
              <a:rPr lang="en-US" altLang="tr-TR" b="1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mektedir</a:t>
            </a:r>
            <a:r>
              <a:rPr lang="en-US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tr-TR" altLang="tr-TR" sz="1200" b="1" dirty="0">
              <a:solidFill>
                <a:srgbClr val="1E6B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Düz Ok Bağlayıcısı 5">
            <a:extLst>
              <a:ext uri="{FF2B5EF4-FFF2-40B4-BE49-F238E27FC236}">
                <a16:creationId xmlns:a16="http://schemas.microsoft.com/office/drawing/2014/main" id="{94E5E2BA-6F3E-4021-A687-D3981005870B}"/>
              </a:ext>
            </a:extLst>
          </p:cNvPr>
          <p:cNvCxnSpPr>
            <a:cxnSpLocks/>
          </p:cNvCxnSpPr>
          <p:nvPr/>
        </p:nvCxnSpPr>
        <p:spPr>
          <a:xfrm>
            <a:off x="467544" y="1635646"/>
            <a:ext cx="0" cy="388843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3" name="Grafik 12" descr="Hedef">
            <a:extLst>
              <a:ext uri="{FF2B5EF4-FFF2-40B4-BE49-F238E27FC236}">
                <a16:creationId xmlns:a16="http://schemas.microsoft.com/office/drawing/2014/main" id="{3BB41920-AA68-4D47-855B-EBB692EF6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6752" y="1361826"/>
            <a:ext cx="561584" cy="56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4667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E138F-F805-D4FA-1A5C-5EEFC9ABE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3043D-6125-99B6-A441-CC418766ECC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183724" y="1062953"/>
            <a:ext cx="6916668" cy="997517"/>
          </a:xfrm>
        </p:spPr>
        <p:txBody>
          <a:bodyPr/>
          <a:lstStyle/>
          <a:p>
            <a:pPr marL="342900" lvl="0" indent="-342900" algn="just">
              <a:lnSpc>
                <a:spcPct val="150000"/>
              </a:lnSpc>
              <a:spcAft>
                <a:spcPct val="0"/>
              </a:spcAft>
              <a:buFont typeface="Symbol" pitchFamily="2" charset="2"/>
              <a:buChar char=""/>
            </a:pPr>
            <a:endParaRPr lang="tr-TR" sz="1800"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en-TR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5E2FAFC5-66F4-6B91-0509-BA40CA6F8B50}"/>
              </a:ext>
            </a:extLst>
          </p:cNvPr>
          <p:cNvSpPr/>
          <p:nvPr/>
        </p:nvSpPr>
        <p:spPr>
          <a:xfrm>
            <a:off x="2396520" y="1021827"/>
            <a:ext cx="556375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44DEC8B3-BA0A-86D0-4163-23BED11BA90D}"/>
              </a:ext>
            </a:extLst>
          </p:cNvPr>
          <p:cNvSpPr/>
          <p:nvPr/>
        </p:nvSpPr>
        <p:spPr>
          <a:xfrm rot="16200000">
            <a:off x="6356247" y="2580137"/>
            <a:ext cx="316234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13A43F28-FB70-2010-95A3-340F9D16A2C3}"/>
              </a:ext>
            </a:extLst>
          </p:cNvPr>
          <p:cNvSpPr/>
          <p:nvPr/>
        </p:nvSpPr>
        <p:spPr>
          <a:xfrm>
            <a:off x="3635896" y="4184167"/>
            <a:ext cx="432438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049CE2C9-5B03-3731-168D-F0B453AB9403}"/>
              </a:ext>
            </a:extLst>
          </p:cNvPr>
          <p:cNvSpPr txBox="1"/>
          <p:nvPr/>
        </p:nvSpPr>
        <p:spPr>
          <a:xfrm>
            <a:off x="1043608" y="508187"/>
            <a:ext cx="80450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2400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Başvuru</a:t>
            </a:r>
            <a:r>
              <a:rPr lang="tr-TR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2400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Süreci</a:t>
            </a:r>
            <a:endParaRPr lang="tr-TR" altLang="tr-TR" sz="1600" b="1" dirty="0">
              <a:solidFill>
                <a:srgbClr val="1E6B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0482957C-1AEE-16E1-86DD-82BA62B1D712}"/>
              </a:ext>
            </a:extLst>
          </p:cNvPr>
          <p:cNvSpPr txBox="1"/>
          <p:nvPr/>
        </p:nvSpPr>
        <p:spPr>
          <a:xfrm>
            <a:off x="748336" y="989084"/>
            <a:ext cx="7735988" cy="4651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Dekanlıklardan gelen cevaba göre; 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b) </a:t>
            </a:r>
            <a:r>
              <a:rPr lang="en-US" altLang="tr-TR" b="1" u="sng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OLUMLU</a:t>
            </a:r>
            <a:r>
              <a:rPr lang="tr-TR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ise, </a:t>
            </a:r>
            <a:endParaRPr lang="en-US" altLang="tr-TR" b="1" dirty="0">
              <a:solidFill>
                <a:srgbClr val="1E6B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altLang="tr-TR" b="1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tr-TR" b="1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Dekanlıktan</a:t>
            </a:r>
            <a:r>
              <a:rPr lang="en-US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tr-TR" b="1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eğitimi</a:t>
            </a:r>
            <a:r>
              <a:rPr lang="en-US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tr-TR" b="1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verecek</a:t>
            </a:r>
            <a:r>
              <a:rPr lang="en-US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sorumlu öğretim üyesi </a:t>
            </a:r>
            <a:r>
              <a:rPr lang="en-US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tr-TR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ismi talep edilmektedir. </a:t>
            </a:r>
            <a:endParaRPr lang="en-US" altLang="tr-TR" b="1" dirty="0">
              <a:solidFill>
                <a:srgbClr val="1E6B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ii. Ö</a:t>
            </a:r>
            <a:r>
              <a:rPr lang="tr-TR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</a:t>
            </a:r>
            <a:r>
              <a:rPr lang="en-US" altLang="tr-TR" b="1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mesi</a:t>
            </a:r>
            <a:r>
              <a:rPr lang="en-US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tr-TR" b="1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gereken</a:t>
            </a:r>
            <a:r>
              <a:rPr lang="en-US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tr-TR" b="1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meblağ</a:t>
            </a:r>
            <a:r>
              <a:rPr lang="en-US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hesaplanarak başvuru </a:t>
            </a:r>
            <a:r>
              <a:rPr lang="en-US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tr-TR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yapan kişi ya da firmaya yazılı </a:t>
            </a:r>
            <a:r>
              <a:rPr lang="en-US" altLang="tr-TR" b="1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olarak</a:t>
            </a:r>
            <a:r>
              <a:rPr lang="en-US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	</a:t>
            </a:r>
            <a:r>
              <a:rPr lang="tr-TR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</a:t>
            </a:r>
            <a:r>
              <a:rPr lang="en-US" altLang="tr-TR" b="1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dirilmektedir</a:t>
            </a:r>
            <a:r>
              <a:rPr lang="en-US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tr-TR" altLang="tr-TR" sz="1200" b="1" dirty="0">
              <a:solidFill>
                <a:srgbClr val="1E6B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tr-TR" altLang="tr-TR" sz="1200" b="1" dirty="0">
              <a:solidFill>
                <a:srgbClr val="1E6B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Düz Ok Bağlayıcısı 5">
            <a:extLst>
              <a:ext uri="{FF2B5EF4-FFF2-40B4-BE49-F238E27FC236}">
                <a16:creationId xmlns:a16="http://schemas.microsoft.com/office/drawing/2014/main" id="{068A0F39-30B7-7C35-21B7-E7A2D80D9F56}"/>
              </a:ext>
            </a:extLst>
          </p:cNvPr>
          <p:cNvCxnSpPr>
            <a:cxnSpLocks/>
          </p:cNvCxnSpPr>
          <p:nvPr/>
        </p:nvCxnSpPr>
        <p:spPr>
          <a:xfrm>
            <a:off x="467544" y="1635646"/>
            <a:ext cx="0" cy="388843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3" name="Grafik 12" descr="Hedef">
            <a:extLst>
              <a:ext uri="{FF2B5EF4-FFF2-40B4-BE49-F238E27FC236}">
                <a16:creationId xmlns:a16="http://schemas.microsoft.com/office/drawing/2014/main" id="{13FB162D-C75B-A65B-99DD-9063840248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6752" y="1361826"/>
            <a:ext cx="561584" cy="56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0897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381FA-6AD8-E32A-A7F8-91CBB9A2E3D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183724" y="1062953"/>
            <a:ext cx="6916668" cy="997517"/>
          </a:xfrm>
        </p:spPr>
        <p:txBody>
          <a:bodyPr/>
          <a:lstStyle/>
          <a:p>
            <a:pPr marL="342900" lvl="0" indent="-342900" algn="just">
              <a:lnSpc>
                <a:spcPct val="150000"/>
              </a:lnSpc>
              <a:spcAft>
                <a:spcPct val="0"/>
              </a:spcAft>
              <a:buFont typeface="Symbol" pitchFamily="2" charset="2"/>
              <a:buChar char=""/>
            </a:pPr>
            <a:endParaRPr lang="tr-TR" sz="1800"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en-TR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91514599-6767-0A07-954B-536B8DD1685D}"/>
              </a:ext>
            </a:extLst>
          </p:cNvPr>
          <p:cNvSpPr/>
          <p:nvPr/>
        </p:nvSpPr>
        <p:spPr>
          <a:xfrm>
            <a:off x="2396520" y="1021827"/>
            <a:ext cx="556375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A90912F0-024E-0F06-F1BC-2108D1ACCA64}"/>
              </a:ext>
            </a:extLst>
          </p:cNvPr>
          <p:cNvSpPr/>
          <p:nvPr/>
        </p:nvSpPr>
        <p:spPr>
          <a:xfrm rot="16200000">
            <a:off x="6356247" y="2580137"/>
            <a:ext cx="316234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E5BB048C-5A1E-19B2-B80C-DFC41B7D4522}"/>
              </a:ext>
            </a:extLst>
          </p:cNvPr>
          <p:cNvSpPr/>
          <p:nvPr/>
        </p:nvSpPr>
        <p:spPr>
          <a:xfrm>
            <a:off x="3635896" y="4184167"/>
            <a:ext cx="432438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286BE6F1-F22A-155F-5B96-89313017C696}"/>
              </a:ext>
            </a:extLst>
          </p:cNvPr>
          <p:cNvSpPr txBox="1"/>
          <p:nvPr/>
        </p:nvSpPr>
        <p:spPr>
          <a:xfrm>
            <a:off x="1043608" y="508187"/>
            <a:ext cx="80450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2400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Başvuru</a:t>
            </a:r>
            <a:r>
              <a:rPr lang="tr-TR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2400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Süreci</a:t>
            </a:r>
            <a:endParaRPr lang="tr-TR" altLang="tr-TR" sz="1600" b="1" dirty="0">
              <a:solidFill>
                <a:srgbClr val="1E6B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CFB3C669-C969-02FF-8462-A50B6381A9E3}"/>
              </a:ext>
            </a:extLst>
          </p:cNvPr>
          <p:cNvSpPr txBox="1"/>
          <p:nvPr/>
        </p:nvSpPr>
        <p:spPr>
          <a:xfrm>
            <a:off x="1043608" y="1662129"/>
            <a:ext cx="7735988" cy="3543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altLang="tr-TR" b="1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Bildirilen</a:t>
            </a:r>
            <a:r>
              <a:rPr lang="en-US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tr-TR" b="1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ödentinin</a:t>
            </a:r>
            <a:r>
              <a:rPr lang="en-US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tr-TR" b="1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yapıldığına</a:t>
            </a:r>
            <a:r>
              <a:rPr lang="en-US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tr-TR" b="1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ait</a:t>
            </a:r>
            <a:r>
              <a:rPr lang="en-US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tr-TR" b="1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muhasebeden</a:t>
            </a:r>
            <a:r>
              <a:rPr lang="en-US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tr-TR" b="1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yazılıbir</a:t>
            </a:r>
            <a:r>
              <a:rPr lang="en-US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tr-TR" b="1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mesaj</a:t>
            </a:r>
            <a:r>
              <a:rPr lang="en-US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tr-TR" b="1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gelmesinden</a:t>
            </a:r>
            <a:r>
              <a:rPr lang="en-US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tr-TR" b="1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sonra</a:t>
            </a:r>
            <a:r>
              <a:rPr lang="en-US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Rektörlük tarafından imzalanan “Kabul belgesi” </a:t>
            </a:r>
            <a:r>
              <a:rPr lang="en-US" altLang="tr-TR" b="1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hazırlanarak</a:t>
            </a:r>
            <a:r>
              <a:rPr lang="en-US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ilgili</a:t>
            </a:r>
            <a:r>
              <a:rPr lang="en-US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tr-TR" b="1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kişi</a:t>
            </a:r>
            <a:r>
              <a:rPr lang="en-US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yada </a:t>
            </a:r>
            <a:r>
              <a:rPr lang="en-US" altLang="tr-TR" b="1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kuruma</a:t>
            </a:r>
            <a:r>
              <a:rPr lang="en-US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iletil</a:t>
            </a:r>
            <a:r>
              <a:rPr lang="en-US" altLang="tr-TR" b="1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mektedir</a:t>
            </a:r>
            <a:r>
              <a:rPr lang="en-US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tr-TR" b="1" dirty="0">
              <a:solidFill>
                <a:srgbClr val="1E6B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altLang="tr-TR" b="1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Ankara’ya</a:t>
            </a:r>
            <a:r>
              <a:rPr lang="en-US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tr-TR" b="1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geldikten</a:t>
            </a:r>
            <a:r>
              <a:rPr lang="en-US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tr-TR" b="1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sonra</a:t>
            </a:r>
            <a:r>
              <a:rPr lang="en-US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tr-TR" b="1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yapması</a:t>
            </a:r>
            <a:r>
              <a:rPr lang="en-US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tr-TR" b="1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gerekenleri</a:t>
            </a:r>
            <a:r>
              <a:rPr lang="en-US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tr-TR" b="1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içerten</a:t>
            </a:r>
            <a:r>
              <a:rPr lang="en-US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tr-TR" b="1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tr-TR" b="1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bilgi</a:t>
            </a:r>
            <a:r>
              <a:rPr lang="en-US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tr-TR" b="1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notu</a:t>
            </a:r>
            <a:r>
              <a:rPr lang="en-US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altLang="tr-TR" b="1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tr-TR" b="1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iletiye</a:t>
            </a:r>
            <a:r>
              <a:rPr lang="en-US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tr-TR" b="1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eklenmektedir</a:t>
            </a:r>
            <a:r>
              <a:rPr lang="en-US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altLang="tr-TR" b="1" dirty="0">
              <a:solidFill>
                <a:srgbClr val="1E6B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tr-TR" altLang="tr-TR" sz="1200" b="1" dirty="0">
              <a:solidFill>
                <a:srgbClr val="1E6B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tr-TR" altLang="tr-TR" sz="1200" b="1" dirty="0">
              <a:solidFill>
                <a:srgbClr val="1E6B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Düz Ok Bağlayıcısı 5">
            <a:extLst>
              <a:ext uri="{FF2B5EF4-FFF2-40B4-BE49-F238E27FC236}">
                <a16:creationId xmlns:a16="http://schemas.microsoft.com/office/drawing/2014/main" id="{94E5E2BA-6F3E-4021-A687-D3981005870B}"/>
              </a:ext>
            </a:extLst>
          </p:cNvPr>
          <p:cNvCxnSpPr>
            <a:cxnSpLocks/>
          </p:cNvCxnSpPr>
          <p:nvPr/>
        </p:nvCxnSpPr>
        <p:spPr>
          <a:xfrm>
            <a:off x="467544" y="1635646"/>
            <a:ext cx="0" cy="388843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3" name="Grafik 12" descr="Hedef">
            <a:extLst>
              <a:ext uri="{FF2B5EF4-FFF2-40B4-BE49-F238E27FC236}">
                <a16:creationId xmlns:a16="http://schemas.microsoft.com/office/drawing/2014/main" id="{3BB41920-AA68-4D47-855B-EBB692EF6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6752" y="1491630"/>
            <a:ext cx="561584" cy="56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5354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381FA-6AD8-E32A-A7F8-91CBB9A2E3D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183724" y="1062953"/>
            <a:ext cx="6916668" cy="997517"/>
          </a:xfrm>
        </p:spPr>
        <p:txBody>
          <a:bodyPr/>
          <a:lstStyle/>
          <a:p>
            <a:pPr marL="342900" lvl="0" indent="-342900" algn="just">
              <a:lnSpc>
                <a:spcPct val="150000"/>
              </a:lnSpc>
              <a:spcAft>
                <a:spcPct val="0"/>
              </a:spcAft>
              <a:buFont typeface="Symbol" pitchFamily="2" charset="2"/>
              <a:buChar char=""/>
            </a:pPr>
            <a:endParaRPr lang="tr-TR" sz="1800"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en-TR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91514599-6767-0A07-954B-536B8DD1685D}"/>
              </a:ext>
            </a:extLst>
          </p:cNvPr>
          <p:cNvSpPr/>
          <p:nvPr/>
        </p:nvSpPr>
        <p:spPr>
          <a:xfrm>
            <a:off x="2396520" y="1021827"/>
            <a:ext cx="556375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A90912F0-024E-0F06-F1BC-2108D1ACCA64}"/>
              </a:ext>
            </a:extLst>
          </p:cNvPr>
          <p:cNvSpPr/>
          <p:nvPr/>
        </p:nvSpPr>
        <p:spPr>
          <a:xfrm rot="16200000">
            <a:off x="6356247" y="2580137"/>
            <a:ext cx="316234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E5BB048C-5A1E-19B2-B80C-DFC41B7D4522}"/>
              </a:ext>
            </a:extLst>
          </p:cNvPr>
          <p:cNvSpPr/>
          <p:nvPr/>
        </p:nvSpPr>
        <p:spPr>
          <a:xfrm>
            <a:off x="3635896" y="4184167"/>
            <a:ext cx="432438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286BE6F1-F22A-155F-5B96-89313017C696}"/>
              </a:ext>
            </a:extLst>
          </p:cNvPr>
          <p:cNvSpPr txBox="1"/>
          <p:nvPr/>
        </p:nvSpPr>
        <p:spPr>
          <a:xfrm>
            <a:off x="1043608" y="508187"/>
            <a:ext cx="80450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2400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Başvuru</a:t>
            </a:r>
            <a:r>
              <a:rPr lang="tr-TR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2400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Süreci</a:t>
            </a:r>
            <a:endParaRPr lang="tr-TR" altLang="tr-TR" sz="1600" b="1" dirty="0">
              <a:solidFill>
                <a:srgbClr val="1E6B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CFB3C669-C969-02FF-8462-A50B6381A9E3}"/>
              </a:ext>
            </a:extLst>
          </p:cNvPr>
          <p:cNvSpPr txBox="1"/>
          <p:nvPr/>
        </p:nvSpPr>
        <p:spPr>
          <a:xfrm>
            <a:off x="940468" y="1324555"/>
            <a:ext cx="7735988" cy="3543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tr-TR" altLang="tr-TR" b="1" dirty="0">
              <a:solidFill>
                <a:srgbClr val="1E6B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tr-TR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Bilgi </a:t>
            </a:r>
            <a:r>
              <a:rPr lang="en-US" altLang="tr-TR" b="1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notunda</a:t>
            </a:r>
            <a:r>
              <a:rPr lang="en-US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tr-TR" b="1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belirtildiği</a:t>
            </a:r>
            <a:r>
              <a:rPr lang="en-US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tr-TR" b="1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üzere</a:t>
            </a:r>
            <a:r>
              <a:rPr lang="tr-TR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tr-TR" b="1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başladığı</a:t>
            </a:r>
            <a:r>
              <a:rPr lang="en-US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ilk gün</a:t>
            </a:r>
            <a:r>
              <a:rPr lang="en-US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tr-TR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LHU A Bloktaki Uluslararası Ofis</a:t>
            </a:r>
            <a:r>
              <a:rPr lang="en-US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altLang="tr-TR" b="1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gelmesi</a:t>
            </a:r>
            <a:r>
              <a:rPr lang="en-US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tr-TR" b="1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gerekmektedir</a:t>
            </a:r>
            <a:r>
              <a:rPr lang="en-US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altLang="tr-TR" b="1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esnada</a:t>
            </a:r>
            <a:r>
              <a:rPr lang="en-US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Pasaport fotokopisi alınarak </a:t>
            </a:r>
            <a:r>
              <a:rPr lang="en-US" altLang="tr-TR" b="1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eğitim</a:t>
            </a:r>
            <a:r>
              <a:rPr lang="en-US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tr-TR" b="1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alacağı</a:t>
            </a:r>
            <a:r>
              <a:rPr lang="en-US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tarihleri kapsayan geçici </a:t>
            </a:r>
            <a:r>
              <a:rPr lang="en-US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LHU </a:t>
            </a:r>
            <a:r>
              <a:rPr lang="tr-TR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kimlik belgesi </a:t>
            </a:r>
            <a:r>
              <a:rPr lang="en-US" altLang="tr-TR" b="1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düzenlenir</a:t>
            </a:r>
            <a:r>
              <a:rPr lang="en-US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tr-TR" b="1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tr-TR" b="1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imza</a:t>
            </a:r>
            <a:r>
              <a:rPr lang="en-US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tr-TR" b="1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karşılığı</a:t>
            </a:r>
            <a:r>
              <a:rPr lang="en-US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tr-TR" b="1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teslim</a:t>
            </a:r>
            <a:r>
              <a:rPr lang="en-US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tr-TR" b="1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edilir</a:t>
            </a:r>
            <a:r>
              <a:rPr lang="en-US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tr-TR" altLang="tr-TR" sz="1200" b="1" dirty="0">
              <a:solidFill>
                <a:srgbClr val="1E6B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tr-TR" altLang="tr-TR" sz="1200" b="1" dirty="0">
              <a:solidFill>
                <a:srgbClr val="1E6B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Düz Ok Bağlayıcısı 5">
            <a:extLst>
              <a:ext uri="{FF2B5EF4-FFF2-40B4-BE49-F238E27FC236}">
                <a16:creationId xmlns:a16="http://schemas.microsoft.com/office/drawing/2014/main" id="{94E5E2BA-6F3E-4021-A687-D3981005870B}"/>
              </a:ext>
            </a:extLst>
          </p:cNvPr>
          <p:cNvCxnSpPr>
            <a:cxnSpLocks/>
          </p:cNvCxnSpPr>
          <p:nvPr/>
        </p:nvCxnSpPr>
        <p:spPr>
          <a:xfrm>
            <a:off x="467544" y="1635646"/>
            <a:ext cx="0" cy="388843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3" name="Grafik 12" descr="Hedef">
            <a:extLst>
              <a:ext uri="{FF2B5EF4-FFF2-40B4-BE49-F238E27FC236}">
                <a16:creationId xmlns:a16="http://schemas.microsoft.com/office/drawing/2014/main" id="{3BB41920-AA68-4D47-855B-EBB692EF6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6752" y="1361826"/>
            <a:ext cx="561584" cy="56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8345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381FA-6AD8-E32A-A7F8-91CBB9A2E3D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183724" y="1062953"/>
            <a:ext cx="6916668" cy="997517"/>
          </a:xfrm>
        </p:spPr>
        <p:txBody>
          <a:bodyPr/>
          <a:lstStyle/>
          <a:p>
            <a:pPr marL="342900" lvl="0" indent="-342900" algn="just">
              <a:lnSpc>
                <a:spcPct val="150000"/>
              </a:lnSpc>
              <a:spcAft>
                <a:spcPct val="0"/>
              </a:spcAft>
              <a:buFont typeface="Symbol" pitchFamily="2" charset="2"/>
              <a:buChar char=""/>
            </a:pPr>
            <a:endParaRPr lang="tr-TR" sz="1800"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en-TR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91514599-6767-0A07-954B-536B8DD1685D}"/>
              </a:ext>
            </a:extLst>
          </p:cNvPr>
          <p:cNvSpPr/>
          <p:nvPr/>
        </p:nvSpPr>
        <p:spPr>
          <a:xfrm>
            <a:off x="2396520" y="1021827"/>
            <a:ext cx="556375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A90912F0-024E-0F06-F1BC-2108D1ACCA64}"/>
              </a:ext>
            </a:extLst>
          </p:cNvPr>
          <p:cNvSpPr/>
          <p:nvPr/>
        </p:nvSpPr>
        <p:spPr>
          <a:xfrm rot="16200000">
            <a:off x="6356247" y="2580137"/>
            <a:ext cx="316234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E5BB048C-5A1E-19B2-B80C-DFC41B7D4522}"/>
              </a:ext>
            </a:extLst>
          </p:cNvPr>
          <p:cNvSpPr/>
          <p:nvPr/>
        </p:nvSpPr>
        <p:spPr>
          <a:xfrm>
            <a:off x="3635896" y="4184167"/>
            <a:ext cx="432438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286BE6F1-F22A-155F-5B96-89313017C696}"/>
              </a:ext>
            </a:extLst>
          </p:cNvPr>
          <p:cNvSpPr txBox="1"/>
          <p:nvPr/>
        </p:nvSpPr>
        <p:spPr>
          <a:xfrm>
            <a:off x="1043608" y="508187"/>
            <a:ext cx="80450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2400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Başvuru</a:t>
            </a:r>
            <a:r>
              <a:rPr lang="tr-TR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2400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Süreci</a:t>
            </a:r>
            <a:endParaRPr lang="tr-TR" altLang="tr-TR" sz="1600" b="1" dirty="0">
              <a:solidFill>
                <a:srgbClr val="1E6B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CFB3C669-C969-02FF-8462-A50B6381A9E3}"/>
              </a:ext>
            </a:extLst>
          </p:cNvPr>
          <p:cNvSpPr txBox="1"/>
          <p:nvPr/>
        </p:nvSpPr>
        <p:spPr>
          <a:xfrm>
            <a:off x="940468" y="1324555"/>
            <a:ext cx="7735988" cy="3543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tr-TR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Eğitimin sonlanmasından önce danışmanı ile iletişime geçilerek: 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Eğitimin başarıyla sonuçlanıp sonuçlanmadığı bilgisi alınır. 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Başarılı ise Rektörlük, ilgili Fakülte Dekanı ve ilgili Öğretim Üyesi tarafından imzalanmış bir LHU- Sertifikası hazırlan</a:t>
            </a:r>
            <a:r>
              <a:rPr lang="en-US" altLang="tr-TR" b="1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ır</a:t>
            </a:r>
            <a:r>
              <a:rPr lang="en-US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tr-TR" b="1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geçici </a:t>
            </a:r>
            <a:r>
              <a:rPr lang="en-US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LHU </a:t>
            </a:r>
            <a:r>
              <a:rPr lang="tr-TR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kimlik </a:t>
            </a:r>
            <a:r>
              <a:rPr lang="en-US" altLang="tr-TR" b="1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belgesini</a:t>
            </a:r>
            <a:r>
              <a:rPr lang="tr-TR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teslim etmesini müteakip ilgiliye verilir. 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tr-TR" altLang="tr-TR" sz="1200" b="1" dirty="0">
              <a:solidFill>
                <a:srgbClr val="1E6B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tr-TR" altLang="tr-TR" sz="1200" b="1" dirty="0">
              <a:solidFill>
                <a:srgbClr val="1E6B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Düz Ok Bağlayıcısı 5">
            <a:extLst>
              <a:ext uri="{FF2B5EF4-FFF2-40B4-BE49-F238E27FC236}">
                <a16:creationId xmlns:a16="http://schemas.microsoft.com/office/drawing/2014/main" id="{94E5E2BA-6F3E-4021-A687-D3981005870B}"/>
              </a:ext>
            </a:extLst>
          </p:cNvPr>
          <p:cNvCxnSpPr>
            <a:cxnSpLocks/>
          </p:cNvCxnSpPr>
          <p:nvPr/>
        </p:nvCxnSpPr>
        <p:spPr>
          <a:xfrm>
            <a:off x="467544" y="1579446"/>
            <a:ext cx="0" cy="430467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3" name="Grafik 12" descr="Hedef">
            <a:extLst>
              <a:ext uri="{FF2B5EF4-FFF2-40B4-BE49-F238E27FC236}">
                <a16:creationId xmlns:a16="http://schemas.microsoft.com/office/drawing/2014/main" id="{3BB41920-AA68-4D47-855B-EBB692EF6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6752" y="1361826"/>
            <a:ext cx="561584" cy="56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8149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381FA-6AD8-E32A-A7F8-91CBB9A2E3D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183724" y="1062953"/>
            <a:ext cx="6916668" cy="997517"/>
          </a:xfrm>
        </p:spPr>
        <p:txBody>
          <a:bodyPr/>
          <a:lstStyle/>
          <a:p>
            <a:pPr marL="342900" lvl="0" indent="-342900" algn="just">
              <a:lnSpc>
                <a:spcPct val="150000"/>
              </a:lnSpc>
              <a:spcAft>
                <a:spcPct val="0"/>
              </a:spcAft>
              <a:buFont typeface="Symbol" pitchFamily="2" charset="2"/>
              <a:buChar char=""/>
            </a:pPr>
            <a:endParaRPr lang="tr-TR" sz="1800"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en-TR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91514599-6767-0A07-954B-536B8DD1685D}"/>
              </a:ext>
            </a:extLst>
          </p:cNvPr>
          <p:cNvSpPr/>
          <p:nvPr/>
        </p:nvSpPr>
        <p:spPr>
          <a:xfrm>
            <a:off x="2396520" y="1021827"/>
            <a:ext cx="556375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A90912F0-024E-0F06-F1BC-2108D1ACCA64}"/>
              </a:ext>
            </a:extLst>
          </p:cNvPr>
          <p:cNvSpPr/>
          <p:nvPr/>
        </p:nvSpPr>
        <p:spPr>
          <a:xfrm rot="16200000">
            <a:off x="6356247" y="2580137"/>
            <a:ext cx="316234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E5BB048C-5A1E-19B2-B80C-DFC41B7D4522}"/>
              </a:ext>
            </a:extLst>
          </p:cNvPr>
          <p:cNvSpPr/>
          <p:nvPr/>
        </p:nvSpPr>
        <p:spPr>
          <a:xfrm>
            <a:off x="3635896" y="4184167"/>
            <a:ext cx="432438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286BE6F1-F22A-155F-5B96-89313017C696}"/>
              </a:ext>
            </a:extLst>
          </p:cNvPr>
          <p:cNvSpPr txBox="1"/>
          <p:nvPr/>
        </p:nvSpPr>
        <p:spPr>
          <a:xfrm>
            <a:off x="1043608" y="508187"/>
            <a:ext cx="80450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2400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Başvuru</a:t>
            </a:r>
            <a:r>
              <a:rPr lang="tr-TR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2400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Süreci</a:t>
            </a:r>
            <a:endParaRPr lang="tr-TR" altLang="tr-TR" sz="1600" b="1" dirty="0">
              <a:solidFill>
                <a:srgbClr val="1E6B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CFB3C669-C969-02FF-8462-A50B6381A9E3}"/>
              </a:ext>
            </a:extLst>
          </p:cNvPr>
          <p:cNvSpPr txBox="1"/>
          <p:nvPr/>
        </p:nvSpPr>
        <p:spPr>
          <a:xfrm>
            <a:off x="940468" y="1324555"/>
            <a:ext cx="7735988" cy="1881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tr-TR" altLang="tr-TR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Sorumlu öğretim üyesine muhasebe tarafından eğitim ücretinin %20 si ödenir. 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tr-TR" altLang="tr-TR" sz="1200" b="1" dirty="0">
              <a:solidFill>
                <a:srgbClr val="1E6B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tr-TR" altLang="tr-TR" sz="1200" b="1" dirty="0">
              <a:solidFill>
                <a:srgbClr val="1E6B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Düz Ok Bağlayıcısı 5">
            <a:extLst>
              <a:ext uri="{FF2B5EF4-FFF2-40B4-BE49-F238E27FC236}">
                <a16:creationId xmlns:a16="http://schemas.microsoft.com/office/drawing/2014/main" id="{94E5E2BA-6F3E-4021-A687-D3981005870B}"/>
              </a:ext>
            </a:extLst>
          </p:cNvPr>
          <p:cNvCxnSpPr>
            <a:cxnSpLocks/>
          </p:cNvCxnSpPr>
          <p:nvPr/>
        </p:nvCxnSpPr>
        <p:spPr>
          <a:xfrm>
            <a:off x="467544" y="1635646"/>
            <a:ext cx="0" cy="295232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3" name="Grafik 12" descr="Hedef">
            <a:extLst>
              <a:ext uri="{FF2B5EF4-FFF2-40B4-BE49-F238E27FC236}">
                <a16:creationId xmlns:a16="http://schemas.microsoft.com/office/drawing/2014/main" id="{3BB41920-AA68-4D47-855B-EBB692EF6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6752" y="1361826"/>
            <a:ext cx="561584" cy="56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4848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160"/>
            <a:ext cx="9144000" cy="5139181"/>
          </a:xfrm>
          <a:custGeom>
            <a:avLst/>
            <a:gdLst/>
            <a:ahLst/>
            <a:cxnLst/>
            <a:rect l="l" t="t" r="r" b="b"/>
            <a:pathLst>
              <a:path w="18288000" h="10278362">
                <a:moveTo>
                  <a:pt x="0" y="0"/>
                </a:moveTo>
                <a:lnTo>
                  <a:pt x="18288000" y="0"/>
                </a:lnTo>
                <a:lnTo>
                  <a:pt x="18288000" y="10278362"/>
                </a:lnTo>
                <a:lnTo>
                  <a:pt x="0" y="102783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877" b="-12877"/>
            </a:stretch>
          </a:blipFill>
        </p:spPr>
        <p:txBody>
          <a:bodyPr/>
          <a:lstStyle/>
          <a:p>
            <a:pPr defTabSz="457200"/>
            <a:endParaRPr lang="en-US" sz="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 descr="ekran görüntüsü, metin içeren bir resim  Açıklama otomatik olarak oluşturuldu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457200"/>
            <a:endParaRPr lang="en-US" sz="9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3729322" y="1011870"/>
            <a:ext cx="4515086" cy="3117767"/>
            <a:chOff x="0" y="0"/>
            <a:chExt cx="12040229" cy="83140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040235" cy="8314055"/>
            </a:xfrm>
            <a:custGeom>
              <a:avLst/>
              <a:gdLst/>
              <a:ahLst/>
              <a:cxnLst/>
              <a:rect l="l" t="t" r="r" b="b"/>
              <a:pathLst>
                <a:path w="12040235" h="8314055">
                  <a:moveTo>
                    <a:pt x="0" y="0"/>
                  </a:moveTo>
                  <a:lnTo>
                    <a:pt x="12040235" y="0"/>
                  </a:lnTo>
                  <a:lnTo>
                    <a:pt x="12040235" y="8314055"/>
                  </a:lnTo>
                  <a:lnTo>
                    <a:pt x="0" y="8314055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/>
            <a:lstStyle/>
            <a:p>
              <a:pPr defTabSz="457200"/>
              <a:endParaRPr lang="en-US" sz="9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171587" y="5045251"/>
            <a:ext cx="31310" cy="68018"/>
            <a:chOff x="0" y="0"/>
            <a:chExt cx="83493" cy="18138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3185" cy="181229"/>
            </a:xfrm>
            <a:custGeom>
              <a:avLst/>
              <a:gdLst/>
              <a:ahLst/>
              <a:cxnLst/>
              <a:rect l="l" t="t" r="r" b="b"/>
              <a:pathLst>
                <a:path w="83185" h="181229">
                  <a:moveTo>
                    <a:pt x="83185" y="181229"/>
                  </a:moveTo>
                  <a:lnTo>
                    <a:pt x="4572" y="101473"/>
                  </a:lnTo>
                  <a:lnTo>
                    <a:pt x="4064" y="100965"/>
                  </a:lnTo>
                  <a:lnTo>
                    <a:pt x="1397" y="98171"/>
                  </a:lnTo>
                  <a:lnTo>
                    <a:pt x="127" y="94742"/>
                  </a:lnTo>
                  <a:lnTo>
                    <a:pt x="0" y="86741"/>
                  </a:lnTo>
                  <a:lnTo>
                    <a:pt x="1397" y="83312"/>
                  </a:lnTo>
                  <a:lnTo>
                    <a:pt x="3683" y="80518"/>
                  </a:lnTo>
                  <a:lnTo>
                    <a:pt x="83185" y="0"/>
                  </a:lnTo>
                  <a:lnTo>
                    <a:pt x="83185" y="53848"/>
                  </a:lnTo>
                  <a:lnTo>
                    <a:pt x="55499" y="82042"/>
                  </a:lnTo>
                  <a:lnTo>
                    <a:pt x="49657" y="88138"/>
                  </a:lnTo>
                  <a:lnTo>
                    <a:pt x="51435" y="94742"/>
                  </a:lnTo>
                  <a:lnTo>
                    <a:pt x="55245" y="99060"/>
                  </a:lnTo>
                  <a:lnTo>
                    <a:pt x="83185" y="127508"/>
                  </a:lnTo>
                  <a:lnTo>
                    <a:pt x="83185" y="181229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/>
            <a:lstStyle/>
            <a:p>
              <a:pPr defTabSz="457200"/>
              <a:endParaRPr lang="en-US" sz="9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907702" y="1013863"/>
            <a:ext cx="1821619" cy="45719"/>
            <a:chOff x="0" y="0"/>
            <a:chExt cx="4857651" cy="12191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57623" cy="121920"/>
            </a:xfrm>
            <a:custGeom>
              <a:avLst/>
              <a:gdLst/>
              <a:ahLst/>
              <a:cxnLst/>
              <a:rect l="l" t="t" r="r" b="b"/>
              <a:pathLst>
                <a:path w="4857623" h="121920">
                  <a:moveTo>
                    <a:pt x="0" y="0"/>
                  </a:moveTo>
                  <a:lnTo>
                    <a:pt x="4857623" y="0"/>
                  </a:lnTo>
                  <a:lnTo>
                    <a:pt x="4857623" y="121920"/>
                  </a:lnTo>
                  <a:lnTo>
                    <a:pt x="0" y="121920"/>
                  </a:lnTo>
                  <a:close/>
                </a:path>
              </a:pathLst>
            </a:custGeom>
            <a:solidFill>
              <a:srgbClr val="2D4D42"/>
            </a:solidFill>
          </p:spPr>
          <p:txBody>
            <a:bodyPr/>
            <a:lstStyle/>
            <a:p>
              <a:pPr defTabSz="457200"/>
              <a:endParaRPr lang="en-US" sz="9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907701" y="4083918"/>
            <a:ext cx="1821619" cy="45719"/>
            <a:chOff x="0" y="0"/>
            <a:chExt cx="4857651" cy="12191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857623" cy="121920"/>
            </a:xfrm>
            <a:custGeom>
              <a:avLst/>
              <a:gdLst/>
              <a:ahLst/>
              <a:cxnLst/>
              <a:rect l="l" t="t" r="r" b="b"/>
              <a:pathLst>
                <a:path w="4857623" h="121920">
                  <a:moveTo>
                    <a:pt x="0" y="0"/>
                  </a:moveTo>
                  <a:lnTo>
                    <a:pt x="4857623" y="0"/>
                  </a:lnTo>
                  <a:lnTo>
                    <a:pt x="4857623" y="121920"/>
                  </a:lnTo>
                  <a:lnTo>
                    <a:pt x="0" y="121920"/>
                  </a:lnTo>
                  <a:close/>
                </a:path>
              </a:pathLst>
            </a:custGeom>
            <a:solidFill>
              <a:srgbClr val="2D4D42"/>
            </a:solidFill>
          </p:spPr>
          <p:txBody>
            <a:bodyPr/>
            <a:lstStyle/>
            <a:p>
              <a:pPr defTabSz="457200"/>
              <a:endParaRPr lang="en-US" sz="9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 rot="-5400000">
            <a:off x="1547664" y="1373900"/>
            <a:ext cx="765800" cy="45722"/>
            <a:chOff x="0" y="0"/>
            <a:chExt cx="2042133" cy="12192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042160" cy="121920"/>
            </a:xfrm>
            <a:custGeom>
              <a:avLst/>
              <a:gdLst/>
              <a:ahLst/>
              <a:cxnLst/>
              <a:rect l="l" t="t" r="r" b="b"/>
              <a:pathLst>
                <a:path w="2042160" h="121920">
                  <a:moveTo>
                    <a:pt x="0" y="0"/>
                  </a:moveTo>
                  <a:lnTo>
                    <a:pt x="2042160" y="0"/>
                  </a:lnTo>
                  <a:lnTo>
                    <a:pt x="2042160" y="121920"/>
                  </a:lnTo>
                  <a:lnTo>
                    <a:pt x="0" y="121920"/>
                  </a:lnTo>
                  <a:close/>
                </a:path>
              </a:pathLst>
            </a:custGeom>
            <a:solidFill>
              <a:srgbClr val="2D4D42"/>
            </a:solidFill>
          </p:spPr>
          <p:txBody>
            <a:bodyPr/>
            <a:lstStyle/>
            <a:p>
              <a:pPr defTabSz="457200"/>
              <a:endParaRPr lang="en-US" sz="9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 rot="-5400000">
            <a:off x="1547664" y="3722238"/>
            <a:ext cx="765800" cy="45722"/>
            <a:chOff x="0" y="0"/>
            <a:chExt cx="2042133" cy="12192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042160" cy="121920"/>
            </a:xfrm>
            <a:custGeom>
              <a:avLst/>
              <a:gdLst/>
              <a:ahLst/>
              <a:cxnLst/>
              <a:rect l="l" t="t" r="r" b="b"/>
              <a:pathLst>
                <a:path w="2042160" h="121920">
                  <a:moveTo>
                    <a:pt x="0" y="0"/>
                  </a:moveTo>
                  <a:lnTo>
                    <a:pt x="2042160" y="0"/>
                  </a:lnTo>
                  <a:lnTo>
                    <a:pt x="2042160" y="121920"/>
                  </a:lnTo>
                  <a:lnTo>
                    <a:pt x="0" y="121920"/>
                  </a:lnTo>
                  <a:close/>
                </a:path>
              </a:pathLst>
            </a:custGeom>
            <a:solidFill>
              <a:srgbClr val="2D4D42"/>
            </a:solidFill>
          </p:spPr>
          <p:txBody>
            <a:bodyPr/>
            <a:lstStyle/>
            <a:p>
              <a:pPr defTabSz="457200"/>
              <a:endParaRPr lang="en-US" sz="9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6" name="Freeform 16"/>
          <p:cNvSpPr/>
          <p:nvPr/>
        </p:nvSpPr>
        <p:spPr>
          <a:xfrm>
            <a:off x="3566505" y="1036723"/>
            <a:ext cx="4677904" cy="3070055"/>
          </a:xfrm>
          <a:custGeom>
            <a:avLst/>
            <a:gdLst/>
            <a:ahLst/>
            <a:cxnLst/>
            <a:rect l="l" t="t" r="r" b="b"/>
            <a:pathLst>
              <a:path w="9355807" h="6140110">
                <a:moveTo>
                  <a:pt x="0" y="0"/>
                </a:moveTo>
                <a:lnTo>
                  <a:pt x="9355807" y="0"/>
                </a:lnTo>
                <a:lnTo>
                  <a:pt x="9355807" y="6140110"/>
                </a:lnTo>
                <a:lnTo>
                  <a:pt x="0" y="61401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790" b="-790"/>
            </a:stretch>
          </a:blipFill>
        </p:spPr>
        <p:txBody>
          <a:bodyPr/>
          <a:lstStyle/>
          <a:p>
            <a:pPr defTabSz="457200"/>
            <a:endParaRPr lang="en-US" sz="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39551" y="1824038"/>
            <a:ext cx="2736304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00">
              <a:lnSpc>
                <a:spcPts val="3600"/>
              </a:lnSpc>
            </a:pPr>
            <a:r>
              <a:rPr lang="en-US" sz="3000" dirty="0">
                <a:solidFill>
                  <a:srgbClr val="228ACB"/>
                </a:solidFill>
                <a:latin typeface="Arial Bold"/>
              </a:rPr>
              <a:t>SUNULAN KUR</a:t>
            </a:r>
            <a:r>
              <a:rPr lang="tr-TR" sz="3000" dirty="0">
                <a:solidFill>
                  <a:srgbClr val="228ACB"/>
                </a:solidFill>
                <a:latin typeface="Arial Bold"/>
              </a:rPr>
              <a:t>SLAR VE</a:t>
            </a:r>
            <a:r>
              <a:rPr lang="en-US" sz="3000" dirty="0">
                <a:solidFill>
                  <a:srgbClr val="228ACB"/>
                </a:solidFill>
                <a:latin typeface="Arial Bold"/>
              </a:rPr>
              <a:t> İÇERİKLERİ </a:t>
            </a:r>
          </a:p>
        </p:txBody>
      </p:sp>
    </p:spTree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89C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85326</TotalTime>
  <Words>330</Words>
  <Application>Microsoft Office PowerPoint</Application>
  <PresentationFormat>On-screen Show (16:9)</PresentationFormat>
  <Paragraphs>48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Bold</vt:lpstr>
      <vt:lpstr>Calibri</vt:lpstr>
      <vt:lpstr>Symbol</vt:lpstr>
      <vt:lpstr>Times New Roman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TBMM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star</dc:creator>
  <cp:lastModifiedBy>Emin Turgut TALI</cp:lastModifiedBy>
  <cp:revision>2758</cp:revision>
  <dcterms:created xsi:type="dcterms:W3CDTF">2016-04-09T09:38:54Z</dcterms:created>
  <dcterms:modified xsi:type="dcterms:W3CDTF">2024-02-22T10:30:23Z</dcterms:modified>
</cp:coreProperties>
</file>